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7" r:id="rId2"/>
    <p:sldId id="258" r:id="rId3"/>
    <p:sldId id="260" r:id="rId4"/>
    <p:sldId id="261" r:id="rId5"/>
    <p:sldId id="262" r:id="rId6"/>
    <p:sldId id="270" r:id="rId7"/>
    <p:sldId id="265" r:id="rId8"/>
    <p:sldId id="314" r:id="rId9"/>
    <p:sldId id="315" r:id="rId10"/>
    <p:sldId id="316" r:id="rId11"/>
    <p:sldId id="267" r:id="rId12"/>
    <p:sldId id="269" r:id="rId13"/>
    <p:sldId id="266" r:id="rId14"/>
    <p:sldId id="271" r:id="rId15"/>
    <p:sldId id="272" r:id="rId16"/>
    <p:sldId id="273" r:id="rId17"/>
    <p:sldId id="274" r:id="rId18"/>
    <p:sldId id="275" r:id="rId19"/>
    <p:sldId id="276" r:id="rId20"/>
    <p:sldId id="277" r:id="rId21"/>
    <p:sldId id="278" r:id="rId22"/>
    <p:sldId id="322" r:id="rId23"/>
    <p:sldId id="279" r:id="rId24"/>
    <p:sldId id="281" r:id="rId25"/>
    <p:sldId id="286" r:id="rId26"/>
    <p:sldId id="301" r:id="rId27"/>
    <p:sldId id="303" r:id="rId28"/>
    <p:sldId id="307" r:id="rId29"/>
    <p:sldId id="306" r:id="rId30"/>
    <p:sldId id="308" r:id="rId31"/>
    <p:sldId id="309" r:id="rId32"/>
    <p:sldId id="296" r:id="rId33"/>
    <p:sldId id="297" r:id="rId34"/>
    <p:sldId id="298" r:id="rId35"/>
    <p:sldId id="32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4F9321"/>
    <a:srgbClr val="FF33CC"/>
    <a:srgbClr val="990033"/>
    <a:srgbClr val="666633"/>
    <a:srgbClr val="003300"/>
    <a:srgbClr val="800000"/>
    <a:srgbClr val="008000"/>
    <a:srgbClr val="A5002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3298" autoAdjust="0"/>
  </p:normalViewPr>
  <p:slideViewPr>
    <p:cSldViewPr>
      <p:cViewPr varScale="1">
        <p:scale>
          <a:sx n="48" d="100"/>
          <a:sy n="48" d="100"/>
        </p:scale>
        <p:origin x="1330" y="2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BF9788-2A21-4CDD-A525-5F442B859A43}" type="datetimeFigureOut">
              <a:rPr lang="en-US" smtClean="0"/>
              <a:pPr/>
              <a:t>9/17/2020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B327D4-28E4-4F8E-AAC7-EACD07F2680C}" type="slidenum">
              <a:rPr lang="en-US" smtClean="0"/>
              <a:pPr/>
              <a:t>‹#›</a:t>
            </a:fld>
            <a:endParaRPr lang="en-US"/>
          </a:p>
        </p:txBody>
      </p:sp>
    </p:spTree>
    <p:extLst>
      <p:ext uri="{BB962C8B-B14F-4D97-AF65-F5344CB8AC3E}">
        <p14:creationId xmlns:p14="http://schemas.microsoft.com/office/powerpoint/2010/main" val="242575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B327D4-28E4-4F8E-AAC7-EACD07F2680C}" type="slidenum">
              <a:rPr lang="en-US" smtClean="0"/>
              <a:pPr/>
              <a:t>1</a:t>
            </a:fld>
            <a:endParaRPr lang="en-US"/>
          </a:p>
        </p:txBody>
      </p:sp>
    </p:spTree>
    <p:extLst>
      <p:ext uri="{BB962C8B-B14F-4D97-AF65-F5344CB8AC3E}">
        <p14:creationId xmlns:p14="http://schemas.microsoft.com/office/powerpoint/2010/main" val="414469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C6018-D620-4996-9AC4-8B314CDFCFDB}" type="slidenum">
              <a:rPr lang="en-US"/>
              <a:pPr/>
              <a:t>25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A29CCC-F895-460E-BC30-EE1599D20AFB}" type="slidenum">
              <a:rPr lang="en-US" smtClean="0"/>
              <a:pPr/>
              <a:t>32</a:t>
            </a:fld>
            <a:endParaRPr 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E44FC8C-658B-4938-84D4-96902CBAC531}" type="slidenum">
              <a:rPr lang="en-US" smtClean="0"/>
              <a:pPr/>
              <a:t>33</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CF5175-3E6F-4805-A228-69149276B1AF}" type="slidenum">
              <a:rPr lang="en-US" smtClean="0"/>
              <a:pPr/>
              <a:t>34</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17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4B327D4-28E4-4F8E-AAC7-EACD07F2680C}"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01A31E-A5FD-412F-A2DE-BB2C849CAB1D}"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43860-D8F4-4B95-9432-D2EE11D4BD39}"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ADC42F-0D22-476B-8F2F-5EC7EE52E0A5}"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B46935-1D30-4DE5-9EB8-FC6E2C13C498}"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56785-BBBC-47CD-B708-9AC7BA7E248B}"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141F20-EF52-4E87-AA4B-91A2DFAA8DF5}"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A3AC79-CAE4-4C50-97AC-8CE7CC4568F8}" type="datetime1">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F1F1A-1788-4E4A-835C-551B8E7FB131}" type="datetime1">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16DAD-3C59-498A-84AF-683EE4EE94FF}" type="datetime1">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FE1796-77A9-4518-940A-58CE780500A2}"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796E9-C836-4E5A-8C07-62EF9145C79C}"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2B01-843B-4FBE-864E-4A2795C52A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E1E88-B928-4F73-A7D7-135D858D717C}" type="datetime1">
              <a:rPr lang="en-US" smtClean="0"/>
              <a:t>9/17/2020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2B01-843B-4FBE-864E-4A2795C52A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jpe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jpe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hyperlink" Target="http://www.electronicsweekly.com/news/research/device-rd/" TargetMode="Externa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notesSlide" Target="../notesSlides/notesSlide11.xml"/><Relationship Id="rId7"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417" y="5088636"/>
            <a:ext cx="5561972" cy="1084912"/>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3300" b="1" dirty="0">
                <a:ln/>
                <a:solidFill>
                  <a:srgbClr val="336600"/>
                </a:solidFill>
                <a:latin typeface="Calisto MT" panose="02040603050505030304" pitchFamily="18" charset="0"/>
              </a:rPr>
              <a:t>SOLID STATE, NUCLEAR </a:t>
            </a:r>
          </a:p>
          <a:p>
            <a:pPr algn="ctr"/>
            <a:r>
              <a:rPr lang="en-US" sz="3300" b="1" dirty="0">
                <a:ln/>
                <a:solidFill>
                  <a:srgbClr val="336600"/>
                </a:solidFill>
                <a:latin typeface="Calisto MT" panose="02040603050505030304" pitchFamily="18" charset="0"/>
              </a:rPr>
              <a:t>AND PARTICLE PHYSICS</a:t>
            </a:r>
          </a:p>
        </p:txBody>
      </p:sp>
      <p:grpSp>
        <p:nvGrpSpPr>
          <p:cNvPr id="5" name="Group 14">
            <a:extLst>
              <a:ext uri="{FF2B5EF4-FFF2-40B4-BE49-F238E27FC236}">
                <a16:creationId xmlns:a16="http://schemas.microsoft.com/office/drawing/2014/main" id="{D14D4F33-80AA-4DAC-BCC4-A4E89159D1AF}"/>
              </a:ext>
            </a:extLst>
          </p:cNvPr>
          <p:cNvGrpSpPr/>
          <p:nvPr/>
        </p:nvGrpSpPr>
        <p:grpSpPr>
          <a:xfrm>
            <a:off x="5867400" y="0"/>
            <a:ext cx="3276600" cy="6858000"/>
            <a:chOff x="6705600" y="0"/>
            <a:chExt cx="2438400" cy="6858000"/>
          </a:xfrm>
        </p:grpSpPr>
        <p:pic>
          <p:nvPicPr>
            <p:cNvPr id="6" name="Picture 5" descr="lotus.jpg">
              <a:extLst>
                <a:ext uri="{FF2B5EF4-FFF2-40B4-BE49-F238E27FC236}">
                  <a16:creationId xmlns:a16="http://schemas.microsoft.com/office/drawing/2014/main" id="{407850D8-A83C-419F-91D4-031E49B3A794}"/>
                </a:ext>
              </a:extLst>
            </p:cNvPr>
            <p:cNvPicPr>
              <a:picLocks noChangeAspect="1"/>
            </p:cNvPicPr>
            <p:nvPr/>
          </p:nvPicPr>
          <p:blipFill>
            <a:blip r:embed="rId3">
              <a:lum contrast="40000"/>
            </a:blip>
            <a:srcRect r="5128"/>
            <a:stretch>
              <a:fillRect/>
            </a:stretch>
          </p:blipFill>
          <p:spPr>
            <a:xfrm>
              <a:off x="6705600" y="2286000"/>
              <a:ext cx="2438400" cy="2438400"/>
            </a:xfrm>
            <a:prstGeom prst="rect">
              <a:avLst/>
            </a:prstGeom>
          </p:spPr>
        </p:pic>
        <p:pic>
          <p:nvPicPr>
            <p:cNvPr id="7" name="Picture 6" descr="beautiful-interior-living-room-granite-tile-floor-wooden-table-wall-ceiling-matrress-white-sofa-glass-curtain-carpet-home-house-homes-decorating-design.jpg">
              <a:extLst>
                <a:ext uri="{FF2B5EF4-FFF2-40B4-BE49-F238E27FC236}">
                  <a16:creationId xmlns:a16="http://schemas.microsoft.com/office/drawing/2014/main" id="{9503806D-B0A8-430F-B434-922CDEC77E08}"/>
                </a:ext>
              </a:extLst>
            </p:cNvPr>
            <p:cNvPicPr>
              <a:picLocks noChangeAspect="1"/>
            </p:cNvPicPr>
            <p:nvPr/>
          </p:nvPicPr>
          <p:blipFill>
            <a:blip r:embed="rId4">
              <a:lum bright="10000" contrast="40000"/>
            </a:blip>
            <a:stretch>
              <a:fillRect/>
            </a:stretch>
          </p:blipFill>
          <p:spPr>
            <a:xfrm>
              <a:off x="6705600" y="0"/>
              <a:ext cx="2438400" cy="2279903"/>
            </a:xfrm>
            <a:prstGeom prst="rect">
              <a:avLst/>
            </a:prstGeom>
          </p:spPr>
        </p:pic>
        <p:pic>
          <p:nvPicPr>
            <p:cNvPr id="8" name="Picture 6" descr="http://news.bbc.co.uk/nol/shared/spl/hi/pop_ups/05/sci_nat_nanotechnology___building_the_future_from_the_bottom_up/img/1.jpg">
              <a:extLst>
                <a:ext uri="{FF2B5EF4-FFF2-40B4-BE49-F238E27FC236}">
                  <a16:creationId xmlns:a16="http://schemas.microsoft.com/office/drawing/2014/main" id="{D5A9DBF5-52CE-4AAA-B531-C1938CBEF460}"/>
                </a:ext>
              </a:extLst>
            </p:cNvPr>
            <p:cNvPicPr>
              <a:picLocks noChangeAspect="1" noChangeArrowheads="1"/>
            </p:cNvPicPr>
            <p:nvPr/>
          </p:nvPicPr>
          <p:blipFill>
            <a:blip r:embed="rId5"/>
            <a:srcRect t="8000" r="6666"/>
            <a:stretch>
              <a:fillRect/>
            </a:stretch>
          </p:blipFill>
          <p:spPr bwMode="auto">
            <a:xfrm>
              <a:off x="6705600" y="4572000"/>
              <a:ext cx="2438400" cy="2286000"/>
            </a:xfrm>
            <a:prstGeom prst="rect">
              <a:avLst/>
            </a:prstGeom>
            <a:noFill/>
          </p:spPr>
        </p:pic>
      </p:grpSp>
      <p:sp>
        <p:nvSpPr>
          <p:cNvPr id="9" name="TextBox 8">
            <a:extLst>
              <a:ext uri="{FF2B5EF4-FFF2-40B4-BE49-F238E27FC236}">
                <a16:creationId xmlns:a16="http://schemas.microsoft.com/office/drawing/2014/main" id="{11D036B5-FB46-49DB-9331-E3B1E43A5B33}"/>
              </a:ext>
            </a:extLst>
          </p:cNvPr>
          <p:cNvSpPr txBox="1"/>
          <p:nvPr/>
        </p:nvSpPr>
        <p:spPr>
          <a:xfrm>
            <a:off x="385639" y="401782"/>
            <a:ext cx="4572000" cy="4524315"/>
          </a:xfrm>
          <a:prstGeom prst="rect">
            <a:avLst/>
          </a:prstGeom>
          <a:noFill/>
        </p:spPr>
        <p:txBody>
          <a:bodyPr wrap="square">
            <a:spAutoFit/>
          </a:bodyPr>
          <a:lstStyle/>
          <a:p>
            <a:pPr algn="ctr"/>
            <a:r>
              <a:rPr lang="en-US"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THIRD YEAR T.D.C., SCIENCE</a:t>
            </a:r>
            <a:br>
              <a:rPr lang="en-US"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br>
            <a:br>
              <a:rPr lang="en-US"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br>
            <a:r>
              <a:rPr lang="en-US"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PHYSICS</a:t>
            </a:r>
          </a:p>
          <a:p>
            <a:pPr algn="ctr"/>
            <a:endParaRPr lang="en-IN" sz="3600" b="1">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endParaRPr>
          </a:p>
          <a:p>
            <a:pPr algn="ctr"/>
            <a:r>
              <a:rPr lang="en-IN" sz="3600" b="1">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PAPER-III</a:t>
            </a:r>
            <a:r>
              <a:rPr lang="en-IN"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 Part G</a:t>
            </a:r>
            <a:br>
              <a:rPr lang="en-IN"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br>
            <a:br>
              <a:rPr lang="en-IN"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br>
            <a:r>
              <a:rPr lang="en-IN"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Paper Code - </a:t>
            </a:r>
            <a:r>
              <a:rPr lang="en-US" sz="3600" b="1" dirty="0">
                <a:solidFill>
                  <a:srgbClr val="336600"/>
                </a:solidFill>
                <a:effectLst>
                  <a:outerShdw blurRad="38100" dist="38100" dir="2700000" algn="tl">
                    <a:srgbClr val="000000">
                      <a:alpha val="43137"/>
                    </a:srgbClr>
                  </a:outerShdw>
                </a:effectLst>
                <a:latin typeface="Baskerville Old Face" panose="02020602080505020303" pitchFamily="18" charset="0"/>
                <a:ea typeface="BatangChe" panose="02030609000101010101" pitchFamily="49" charset="-127"/>
              </a:rPr>
              <a:t>3163</a:t>
            </a:r>
            <a:endParaRPr lang="en-IN" sz="3600" b="1" dirty="0">
              <a:solidFill>
                <a:srgbClr val="336600"/>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125050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6" name="Picture 6" descr="http://textbook.s-anand.net/wp-content/uploads/2011/03/chap11_fig11.5.png"/>
          <p:cNvPicPr>
            <a:picLocks noChangeAspect="1" noChangeArrowheads="1"/>
          </p:cNvPicPr>
          <p:nvPr/>
        </p:nvPicPr>
        <p:blipFill>
          <a:blip r:embed="rId2">
            <a:lum contrast="10000"/>
          </a:blip>
          <a:srcRect l="8000" r="8000" b="16948"/>
          <a:stretch>
            <a:fillRect/>
          </a:stretch>
        </p:blipFill>
        <p:spPr bwMode="auto">
          <a:xfrm>
            <a:off x="3276600" y="3810000"/>
            <a:ext cx="1143000" cy="1088571"/>
          </a:xfrm>
          <a:prstGeom prst="rect">
            <a:avLst/>
          </a:prstGeom>
          <a:noFill/>
        </p:spPr>
      </p:pic>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5" name="Rectangle 14"/>
          <p:cNvSpPr/>
          <p:nvPr/>
        </p:nvSpPr>
        <p:spPr>
          <a:xfrm>
            <a:off x="762000" y="4980563"/>
            <a:ext cx="4114800" cy="187743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IN" sz="1600" dirty="0">
                <a:latin typeface="Book Antiqua" pitchFamily="18" charset="0"/>
              </a:rPr>
              <a:t>In 1985, while investigating the constituents of astronomic dark matter, Richard Smalley, Robert Floyd Curl, Jr., Sir Harold (Harry) Walter </a:t>
            </a:r>
            <a:r>
              <a:rPr lang="en-IN" sz="1600" dirty="0" err="1">
                <a:latin typeface="Book Antiqua" pitchFamily="18" charset="0"/>
              </a:rPr>
              <a:t>Kroto</a:t>
            </a:r>
            <a:r>
              <a:rPr lang="en-IN" sz="1600" dirty="0">
                <a:latin typeface="Book Antiqua" pitchFamily="18" charset="0"/>
              </a:rPr>
              <a:t>, and their students discovered the third allotrope of carbon - C</a:t>
            </a:r>
            <a:r>
              <a:rPr lang="en-IN" sz="1600" baseline="-25000" dirty="0">
                <a:latin typeface="Book Antiqua" pitchFamily="18" charset="0"/>
              </a:rPr>
              <a:t>60</a:t>
            </a:r>
            <a:r>
              <a:rPr lang="en-IN" sz="1600" dirty="0">
                <a:latin typeface="Book Antiqua" pitchFamily="18" charset="0"/>
              </a:rPr>
              <a:t> – the </a:t>
            </a:r>
            <a:r>
              <a:rPr lang="en-IN" sz="1600" dirty="0" err="1">
                <a:latin typeface="Book Antiqua" pitchFamily="18" charset="0"/>
              </a:rPr>
              <a:t>buckminster</a:t>
            </a:r>
            <a:r>
              <a:rPr lang="en-IN" sz="1600" dirty="0">
                <a:latin typeface="Book Antiqua" pitchFamily="18" charset="0"/>
              </a:rPr>
              <a:t> fullerene molecules or </a:t>
            </a:r>
            <a:r>
              <a:rPr lang="en-IN" sz="1600" dirty="0" err="1">
                <a:latin typeface="Book Antiqua" pitchFamily="18" charset="0"/>
              </a:rPr>
              <a:t>bucky</a:t>
            </a:r>
            <a:r>
              <a:rPr lang="en-IN" sz="1600" dirty="0">
                <a:latin typeface="Book Antiqua" pitchFamily="18" charset="0"/>
              </a:rPr>
              <a:t> ball.</a:t>
            </a:r>
          </a:p>
        </p:txBody>
      </p:sp>
      <p:sp>
        <p:nvSpPr>
          <p:cNvPr id="17" name="Rectangle 16"/>
          <p:cNvSpPr/>
          <p:nvPr/>
        </p:nvSpPr>
        <p:spPr>
          <a:xfrm>
            <a:off x="533400" y="0"/>
            <a:ext cx="3251211" cy="584775"/>
          </a:xfrm>
          <a:prstGeom prst="rect">
            <a:avLst/>
          </a:prstGeom>
        </p:spPr>
        <p:txBody>
          <a:bodyPr wrap="none">
            <a:spAutoFit/>
          </a:bodyPr>
          <a:lstStyle/>
          <a:p>
            <a:r>
              <a:rPr lang="en-US" sz="3200" kern="0" dirty="0">
                <a:solidFill>
                  <a:srgbClr val="990033"/>
                </a:solidFill>
                <a:effectLst>
                  <a:outerShdw blurRad="38100" dist="38100" dir="2700000" algn="tl">
                    <a:srgbClr val="000000">
                      <a:alpha val="43137"/>
                    </a:srgbClr>
                  </a:outerShdw>
                </a:effectLst>
                <a:latin typeface="Constantia" pitchFamily="18" charset="0"/>
              </a:rPr>
              <a:t>CONTRIBUTERS</a:t>
            </a:r>
            <a:endParaRPr lang="en-IN" sz="3200" dirty="0"/>
          </a:p>
        </p:txBody>
      </p:sp>
      <p:pic>
        <p:nvPicPr>
          <p:cNvPr id="14" name="Picture 12" descr="http://www.nasa.gov/images/content/470625main_pia13290-4x3_946-710.jpg"/>
          <p:cNvPicPr>
            <a:picLocks noChangeAspect="1" noChangeArrowheads="1"/>
          </p:cNvPicPr>
          <p:nvPr/>
        </p:nvPicPr>
        <p:blipFill>
          <a:blip r:embed="rId4">
            <a:lum contrast="40000"/>
          </a:blip>
          <a:srcRect/>
          <a:stretch>
            <a:fillRect/>
          </a:stretch>
        </p:blipFill>
        <p:spPr bwMode="auto">
          <a:xfrm>
            <a:off x="5029201" y="3962400"/>
            <a:ext cx="3604796" cy="2705502"/>
          </a:xfrm>
          <a:prstGeom prst="rect">
            <a:avLst/>
          </a:prstGeom>
          <a:ln>
            <a:noFill/>
          </a:ln>
          <a:effectLst>
            <a:outerShdw blurRad="292100" dist="139700" dir="2700000" algn="tl" rotWithShape="0">
              <a:srgbClr val="333333">
                <a:alpha val="65000"/>
              </a:srgbClr>
            </a:outerShdw>
          </a:effectLst>
        </p:spPr>
      </p:pic>
      <p:grpSp>
        <p:nvGrpSpPr>
          <p:cNvPr id="3" name="Group 23"/>
          <p:cNvGrpSpPr/>
          <p:nvPr/>
        </p:nvGrpSpPr>
        <p:grpSpPr>
          <a:xfrm>
            <a:off x="838200" y="609600"/>
            <a:ext cx="7772400" cy="3048000"/>
            <a:chOff x="1600200" y="762000"/>
            <a:chExt cx="6934200" cy="2895600"/>
          </a:xfrm>
        </p:grpSpPr>
        <p:grpSp>
          <p:nvGrpSpPr>
            <p:cNvPr id="4" name="Group 15"/>
            <p:cNvGrpSpPr/>
            <p:nvPr/>
          </p:nvGrpSpPr>
          <p:grpSpPr>
            <a:xfrm>
              <a:off x="1600200" y="762000"/>
              <a:ext cx="6934200" cy="2895600"/>
              <a:chOff x="1143000" y="1066800"/>
              <a:chExt cx="6096000" cy="2598766"/>
            </a:xfrm>
          </p:grpSpPr>
          <p:pic>
            <p:nvPicPr>
              <p:cNvPr id="131080" name="Picture 8" descr="http://cnst.rice.edu/uploadedImages/Year_of_Nano/Buckyball_Anniversary/smalley.jpg"/>
              <p:cNvPicPr>
                <a:picLocks noChangeAspect="1" noChangeArrowheads="1"/>
              </p:cNvPicPr>
              <p:nvPr/>
            </p:nvPicPr>
            <p:blipFill>
              <a:blip r:embed="rId5"/>
              <a:srcRect/>
              <a:stretch>
                <a:fillRect/>
              </a:stretch>
            </p:blipFill>
            <p:spPr bwMode="auto">
              <a:xfrm>
                <a:off x="1143000" y="1066800"/>
                <a:ext cx="1778356" cy="2590800"/>
              </a:xfrm>
              <a:prstGeom prst="rect">
                <a:avLst/>
              </a:prstGeom>
              <a:ln>
                <a:noFill/>
              </a:ln>
              <a:effectLst>
                <a:outerShdw blurRad="292100" dist="139700" dir="2700000" algn="tl" rotWithShape="0">
                  <a:srgbClr val="333333">
                    <a:alpha val="65000"/>
                  </a:srgbClr>
                </a:outerShdw>
              </a:effectLst>
            </p:spPr>
          </p:pic>
          <p:pic>
            <p:nvPicPr>
              <p:cNvPr id="121860" name="Picture 4" descr="Robert Curl crop 2009 CHAO.jpg"/>
              <p:cNvPicPr>
                <a:picLocks noChangeAspect="1" noChangeArrowheads="1"/>
              </p:cNvPicPr>
              <p:nvPr/>
            </p:nvPicPr>
            <p:blipFill>
              <a:blip r:embed="rId6">
                <a:lum contrast="10000"/>
              </a:blip>
              <a:srcRect/>
              <a:stretch>
                <a:fillRect/>
              </a:stretch>
            </p:blipFill>
            <p:spPr bwMode="auto">
              <a:xfrm>
                <a:off x="2971800" y="1066800"/>
                <a:ext cx="2352792" cy="2598766"/>
              </a:xfrm>
              <a:prstGeom prst="rect">
                <a:avLst/>
              </a:prstGeom>
              <a:ln>
                <a:noFill/>
              </a:ln>
              <a:effectLst>
                <a:outerShdw blurRad="292100" dist="139700" dir="2700000" algn="tl" rotWithShape="0">
                  <a:srgbClr val="333333">
                    <a:alpha val="65000"/>
                  </a:srgbClr>
                </a:outerShdw>
              </a:effectLst>
            </p:spPr>
          </p:pic>
          <p:pic>
            <p:nvPicPr>
              <p:cNvPr id="121862" name="Picture 6" descr="Harold Kroto 1c389 8471.sweden.jpg"/>
              <p:cNvPicPr>
                <a:picLocks noChangeAspect="1" noChangeArrowheads="1"/>
              </p:cNvPicPr>
              <p:nvPr/>
            </p:nvPicPr>
            <p:blipFill>
              <a:blip r:embed="rId7">
                <a:lum contrast="10000"/>
              </a:blip>
              <a:srcRect t="5904"/>
              <a:stretch>
                <a:fillRect/>
              </a:stretch>
            </p:blipFill>
            <p:spPr bwMode="auto">
              <a:xfrm>
                <a:off x="5410200" y="1066800"/>
                <a:ext cx="1828800" cy="2590801"/>
              </a:xfrm>
              <a:prstGeom prst="rect">
                <a:avLst/>
              </a:prstGeom>
              <a:ln>
                <a:noFill/>
              </a:ln>
              <a:effectLst>
                <a:outerShdw blurRad="292100" dist="139700" dir="2700000" algn="tl" rotWithShape="0">
                  <a:srgbClr val="333333">
                    <a:alpha val="65000"/>
                  </a:srgbClr>
                </a:outerShdw>
              </a:effectLst>
            </p:spPr>
          </p:pic>
        </p:grpSp>
        <p:sp>
          <p:nvSpPr>
            <p:cNvPr id="21" name="TextBox 20"/>
            <p:cNvSpPr txBox="1"/>
            <p:nvPr/>
          </p:nvSpPr>
          <p:spPr>
            <a:xfrm>
              <a:off x="1676400" y="3276600"/>
              <a:ext cx="838200" cy="350865"/>
            </a:xfrm>
            <a:prstGeom prst="rect">
              <a:avLst/>
            </a:prstGeom>
            <a:noFill/>
          </p:spPr>
          <p:txBody>
            <a:bodyPr wrap="square" rtlCol="0">
              <a:spAutoFit/>
            </a:bodyPr>
            <a:lstStyle/>
            <a:p>
              <a:r>
                <a:rPr lang="en-IN" dirty="0">
                  <a:latin typeface="Andalus" pitchFamily="18" charset="-78"/>
                  <a:cs typeface="Andalus" pitchFamily="18" charset="-78"/>
                </a:rPr>
                <a:t>Smalley</a:t>
              </a:r>
            </a:p>
          </p:txBody>
        </p:sp>
        <p:sp>
          <p:nvSpPr>
            <p:cNvPr id="22" name="TextBox 21"/>
            <p:cNvSpPr txBox="1"/>
            <p:nvPr/>
          </p:nvSpPr>
          <p:spPr>
            <a:xfrm>
              <a:off x="3957170" y="3276600"/>
              <a:ext cx="838200" cy="350865"/>
            </a:xfrm>
            <a:prstGeom prst="rect">
              <a:avLst/>
            </a:prstGeom>
            <a:noFill/>
          </p:spPr>
          <p:txBody>
            <a:bodyPr wrap="square" rtlCol="0">
              <a:spAutoFit/>
            </a:bodyPr>
            <a:lstStyle/>
            <a:p>
              <a:r>
                <a:rPr lang="en-IN" dirty="0">
                  <a:latin typeface="Andalus" pitchFamily="18" charset="-78"/>
                  <a:cs typeface="Andalus" pitchFamily="18" charset="-78"/>
                </a:rPr>
                <a:t>Curl</a:t>
              </a:r>
            </a:p>
          </p:txBody>
        </p:sp>
        <p:sp>
          <p:nvSpPr>
            <p:cNvPr id="23" name="TextBox 22"/>
            <p:cNvSpPr txBox="1"/>
            <p:nvPr/>
          </p:nvSpPr>
          <p:spPr>
            <a:xfrm>
              <a:off x="6477000" y="3276600"/>
              <a:ext cx="838200" cy="350865"/>
            </a:xfrm>
            <a:prstGeom prst="rect">
              <a:avLst/>
            </a:prstGeom>
            <a:noFill/>
          </p:spPr>
          <p:txBody>
            <a:bodyPr wrap="square" rtlCol="0">
              <a:spAutoFit/>
            </a:bodyPr>
            <a:lstStyle/>
            <a:p>
              <a:r>
                <a:rPr lang="en-IN" dirty="0" err="1">
                  <a:latin typeface="Andalus" pitchFamily="18" charset="-78"/>
                  <a:cs typeface="Andalus" pitchFamily="18" charset="-78"/>
                </a:rPr>
                <a:t>Kroto</a:t>
              </a:r>
              <a:endParaRPr lang="en-IN" dirty="0">
                <a:latin typeface="Andalus" pitchFamily="18" charset="-78"/>
                <a:cs typeface="Andalus" pitchFamily="18" charset="-78"/>
              </a:endParaRPr>
            </a:p>
          </p:txBody>
        </p:sp>
      </p:grpSp>
      <p:pic>
        <p:nvPicPr>
          <p:cNvPr id="133128" name="Picture 8" descr="https://encrypted-tbn1.gstatic.com/images?q=tbn:ANd9GcTGHqXPMSrawLxtp8z7DuNnZGzbNGBgduCJVtZt6dporo5xwk7z"/>
          <p:cNvPicPr>
            <a:picLocks noChangeAspect="1" noChangeArrowheads="1"/>
          </p:cNvPicPr>
          <p:nvPr/>
        </p:nvPicPr>
        <p:blipFill>
          <a:blip r:embed="rId8">
            <a:lum contrast="20000"/>
          </a:blip>
          <a:srcRect l="5970" t="21277" r="4478" b="14894"/>
          <a:stretch>
            <a:fillRect/>
          </a:stretch>
        </p:blipFill>
        <p:spPr bwMode="auto">
          <a:xfrm>
            <a:off x="838200" y="3886200"/>
            <a:ext cx="1905000" cy="95250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7CD952FB-E5CF-4869-95D0-EEAAE07ED228}"/>
              </a:ext>
            </a:extLst>
          </p:cNvPr>
          <p:cNvSpPr>
            <a:spLocks noGrp="1"/>
          </p:cNvSpPr>
          <p:nvPr>
            <p:ph type="sldNum" sz="quarter" idx="12"/>
          </p:nvPr>
        </p:nvSpPr>
        <p:spPr/>
        <p:txBody>
          <a:bodyPr/>
          <a:lstStyle/>
          <a:p>
            <a:fld id="{0C192B01-843B-4FBE-864E-4A2795C52AA9}"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304800"/>
            <a:ext cx="5105400" cy="838200"/>
          </a:xfrm>
        </p:spPr>
        <p:style>
          <a:lnRef idx="1">
            <a:schemeClr val="accent1"/>
          </a:lnRef>
          <a:fillRef idx="2">
            <a:schemeClr val="accent1"/>
          </a:fillRef>
          <a:effectRef idx="1">
            <a:schemeClr val="accent1"/>
          </a:effectRef>
          <a:fontRef idx="minor">
            <a:schemeClr val="dk1"/>
          </a:fontRef>
        </p:style>
        <p:txBody>
          <a:bodyPr rtlCol="0">
            <a:normAutofit/>
          </a:bodyPr>
          <a:lstStyle/>
          <a:p>
            <a:pPr algn="just" defTabSz="914185" fontAlgn="auto">
              <a:spcAft>
                <a:spcPts val="0"/>
              </a:spcAft>
              <a:buFont typeface="Arial" pitchFamily="34" charset="0"/>
              <a:buNone/>
              <a:defRPr/>
            </a:pPr>
            <a:r>
              <a:rPr lang="en-US" sz="2200" dirty="0">
                <a:solidFill>
                  <a:schemeClr val="tx1"/>
                </a:solidFill>
                <a:latin typeface="Goudy Old Style" pitchFamily="18" charset="0"/>
              </a:rPr>
              <a:t>The new technological revolution in the 21st century is nanotechnology</a:t>
            </a:r>
          </a:p>
        </p:txBody>
      </p:sp>
      <p:sp>
        <p:nvSpPr>
          <p:cNvPr id="5" name="Rectangle 4"/>
          <p:cNvSpPr/>
          <p:nvPr/>
        </p:nvSpPr>
        <p:spPr>
          <a:xfrm>
            <a:off x="838200" y="1295400"/>
            <a:ext cx="5105400" cy="1108075"/>
          </a:xfrm>
          <a:prstGeom prst="rect">
            <a:avLst/>
          </a:prstGeom>
        </p:spPr>
        <p:style>
          <a:lnRef idx="1">
            <a:schemeClr val="accent1"/>
          </a:lnRef>
          <a:fillRef idx="2">
            <a:schemeClr val="accent1"/>
          </a:fillRef>
          <a:effectRef idx="1">
            <a:schemeClr val="accent1"/>
          </a:effectRef>
          <a:fontRef idx="minor">
            <a:schemeClr val="dk1"/>
          </a:fontRef>
        </p:style>
        <p:txBody>
          <a:bodyPr lIns="91419" tIns="45709" rIns="91419" bIns="45709">
            <a:spAutoFit/>
          </a:bodyPr>
          <a:lstStyle/>
          <a:p>
            <a:pPr algn="just" defTabSz="914185" fontAlgn="auto">
              <a:spcBef>
                <a:spcPts val="0"/>
              </a:spcBef>
              <a:spcAft>
                <a:spcPts val="0"/>
              </a:spcAft>
              <a:defRPr/>
            </a:pPr>
            <a:r>
              <a:rPr lang="en-US" sz="2200" dirty="0">
                <a:solidFill>
                  <a:schemeClr val="tx1"/>
                </a:solidFill>
                <a:latin typeface="Goudy Old Style" pitchFamily="18" charset="0"/>
              </a:rPr>
              <a:t>Since it forms the backbone of most other highly evolved emerging innovations in global technologies</a:t>
            </a:r>
          </a:p>
        </p:txBody>
      </p:sp>
      <p:sp>
        <p:nvSpPr>
          <p:cNvPr id="7" name="Rectangle 6"/>
          <p:cNvSpPr/>
          <p:nvPr/>
        </p:nvSpPr>
        <p:spPr>
          <a:xfrm>
            <a:off x="838200" y="2667000"/>
            <a:ext cx="3810000" cy="1446213"/>
          </a:xfrm>
          <a:prstGeom prst="rect">
            <a:avLst/>
          </a:prstGeom>
        </p:spPr>
        <p:style>
          <a:lnRef idx="1">
            <a:schemeClr val="accent1"/>
          </a:lnRef>
          <a:fillRef idx="2">
            <a:schemeClr val="accent1"/>
          </a:fillRef>
          <a:effectRef idx="1">
            <a:schemeClr val="accent1"/>
          </a:effectRef>
          <a:fontRef idx="minor">
            <a:schemeClr val="dk1"/>
          </a:fontRef>
        </p:style>
        <p:txBody>
          <a:bodyPr lIns="91419" tIns="45709" rIns="91419" bIns="45709">
            <a:spAutoFit/>
          </a:bodyPr>
          <a:lstStyle/>
          <a:p>
            <a:pPr defTabSz="914185" fontAlgn="auto">
              <a:spcBef>
                <a:spcPts val="0"/>
              </a:spcBef>
              <a:spcAft>
                <a:spcPts val="0"/>
              </a:spcAft>
              <a:defRPr/>
            </a:pPr>
            <a:r>
              <a:rPr lang="en-US" sz="2200" dirty="0">
                <a:latin typeface="Goudy Old Style" pitchFamily="18" charset="0"/>
              </a:rPr>
              <a:t>Examples : innovations </a:t>
            </a:r>
            <a:r>
              <a:rPr lang="en-US" sz="2200" dirty="0">
                <a:solidFill>
                  <a:schemeClr val="tx1"/>
                </a:solidFill>
                <a:latin typeface="Goudy Old Style" pitchFamily="18" charset="0"/>
              </a:rPr>
              <a:t>based on electronics, communication/information, environmental and health related technologies.</a:t>
            </a:r>
            <a:endParaRPr lang="en-US" sz="2200" dirty="0"/>
          </a:p>
        </p:txBody>
      </p:sp>
      <p:grpSp>
        <p:nvGrpSpPr>
          <p:cNvPr id="2" name="Group 10"/>
          <p:cNvGrpSpPr>
            <a:grpSpLocks/>
          </p:cNvGrpSpPr>
          <p:nvPr/>
        </p:nvGrpSpPr>
        <p:grpSpPr bwMode="auto">
          <a:xfrm>
            <a:off x="4700373" y="0"/>
            <a:ext cx="4443627" cy="6705600"/>
            <a:chOff x="4700373" y="0"/>
            <a:chExt cx="4443627" cy="6705600"/>
          </a:xfrm>
        </p:grpSpPr>
        <p:pic>
          <p:nvPicPr>
            <p:cNvPr id="3079" name="Picture 2" descr="http://www.nnin.org/sites/default/files/educational_materials/product_composite3.jpg"/>
            <p:cNvPicPr>
              <a:picLocks noChangeAspect="1" noChangeArrowheads="1"/>
            </p:cNvPicPr>
            <p:nvPr/>
          </p:nvPicPr>
          <p:blipFill>
            <a:blip r:embed="rId2"/>
            <a:srcRect/>
            <a:stretch>
              <a:fillRect/>
            </a:stretch>
          </p:blipFill>
          <p:spPr bwMode="auto">
            <a:xfrm>
              <a:off x="4700373" y="2514600"/>
              <a:ext cx="4443627" cy="4191000"/>
            </a:xfrm>
            <a:prstGeom prst="rect">
              <a:avLst/>
            </a:prstGeom>
            <a:noFill/>
            <a:ln w="9525">
              <a:noFill/>
              <a:miter lim="800000"/>
              <a:headEnd/>
              <a:tailEnd/>
            </a:ln>
          </p:spPr>
        </p:pic>
        <p:pic>
          <p:nvPicPr>
            <p:cNvPr id="3080" name="Picture 4" descr="http://www.eminent.ivam.de/grafik.gif"/>
            <p:cNvPicPr>
              <a:picLocks noChangeAspect="1" noChangeArrowheads="1"/>
            </p:cNvPicPr>
            <p:nvPr/>
          </p:nvPicPr>
          <p:blipFill>
            <a:blip r:embed="rId3"/>
            <a:srcRect/>
            <a:stretch>
              <a:fillRect/>
            </a:stretch>
          </p:blipFill>
          <p:spPr bwMode="auto">
            <a:xfrm>
              <a:off x="6324600" y="0"/>
              <a:ext cx="2819400" cy="2427352"/>
            </a:xfrm>
            <a:prstGeom prst="rect">
              <a:avLst/>
            </a:prstGeom>
            <a:noFill/>
            <a:ln w="9525">
              <a:noFill/>
              <a:miter lim="800000"/>
              <a:headEnd/>
              <a:tailEnd/>
            </a:ln>
          </p:spPr>
        </p:pic>
      </p:grpSp>
      <p:grpSp>
        <p:nvGrpSpPr>
          <p:cNvPr id="10" name="Group 19"/>
          <p:cNvGrpSpPr/>
          <p:nvPr/>
        </p:nvGrpSpPr>
        <p:grpSpPr>
          <a:xfrm>
            <a:off x="0" y="0"/>
            <a:ext cx="428627" cy="6857999"/>
            <a:chOff x="8715374" y="0"/>
            <a:chExt cx="428627" cy="6857999"/>
          </a:xfrm>
        </p:grpSpPr>
        <p:pic>
          <p:nvPicPr>
            <p:cNvPr id="11"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20000" y="1095375"/>
              <a:ext cx="2619375" cy="428626"/>
            </a:xfrm>
            <a:prstGeom prst="rect">
              <a:avLst/>
            </a:prstGeom>
            <a:noFill/>
          </p:spPr>
        </p:pic>
        <p:pic>
          <p:nvPicPr>
            <p:cNvPr id="12"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5333999"/>
              <a:ext cx="2619375" cy="428626"/>
            </a:xfrm>
            <a:prstGeom prst="rect">
              <a:avLst/>
            </a:prstGeom>
            <a:noFill/>
          </p:spPr>
        </p:pic>
      </p:grpSp>
      <p:pic>
        <p:nvPicPr>
          <p:cNvPr id="14" name="Picture 4" descr="http://www.smh.com.au/ffximage/2006/10/04/gr_nanotech_wideweb__470x352,0.jpg"/>
          <p:cNvPicPr>
            <a:picLocks noChangeAspect="1" noChangeArrowheads="1"/>
          </p:cNvPicPr>
          <p:nvPr/>
        </p:nvPicPr>
        <p:blipFill>
          <a:blip r:embed="rId5">
            <a:lum bright="-20000" contrast="40000"/>
          </a:blip>
          <a:srcRect r="25106" b="28099"/>
          <a:stretch>
            <a:fillRect/>
          </a:stretch>
        </p:blipFill>
        <p:spPr bwMode="auto">
          <a:xfrm>
            <a:off x="762000" y="4343400"/>
            <a:ext cx="3886200" cy="2286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2400"/>
            <a:ext cx="8382000" cy="1447800"/>
          </a:xfrm>
        </p:spPr>
        <p:style>
          <a:lnRef idx="1">
            <a:schemeClr val="accent3"/>
          </a:lnRef>
          <a:fillRef idx="2">
            <a:schemeClr val="accent3"/>
          </a:fillRef>
          <a:effectRef idx="1">
            <a:schemeClr val="accent3"/>
          </a:effectRef>
          <a:fontRef idx="minor">
            <a:schemeClr val="dk1"/>
          </a:fontRef>
        </p:style>
        <p:txBody>
          <a:bodyPr rtlCol="0">
            <a:normAutofit/>
          </a:bodyPr>
          <a:lstStyle/>
          <a:p>
            <a:pPr algn="just" defTabSz="914185" fontAlgn="auto">
              <a:spcAft>
                <a:spcPts val="0"/>
              </a:spcAft>
              <a:buFont typeface="Arial" pitchFamily="34" charset="0"/>
              <a:buNone/>
              <a:defRPr/>
            </a:pPr>
            <a:r>
              <a:rPr lang="en-US" sz="2200" dirty="0">
                <a:solidFill>
                  <a:schemeClr val="tx1"/>
                </a:solidFill>
                <a:latin typeface="Goudy Old Style" pitchFamily="18" charset="0"/>
              </a:rPr>
              <a:t>Nanotechnology is currently one of the fastest growing industries in history as evidenced by the estimate that by the year 2015, the annual global market for nano-related products and services will exceed $1 trillion.</a:t>
            </a:r>
          </a:p>
        </p:txBody>
      </p:sp>
      <p:grpSp>
        <p:nvGrpSpPr>
          <p:cNvPr id="2" name="Group 10"/>
          <p:cNvGrpSpPr>
            <a:grpSpLocks/>
          </p:cNvGrpSpPr>
          <p:nvPr/>
        </p:nvGrpSpPr>
        <p:grpSpPr bwMode="auto">
          <a:xfrm>
            <a:off x="609600" y="6400800"/>
            <a:ext cx="2667000" cy="381000"/>
            <a:chOff x="2057400" y="2743200"/>
            <a:chExt cx="2039471" cy="190500"/>
          </a:xfrm>
        </p:grpSpPr>
        <p:pic>
          <p:nvPicPr>
            <p:cNvPr id="9" name="Picture 8"/>
            <p:cNvPicPr/>
            <p:nvPr/>
          </p:nvPicPr>
          <p:blipFill>
            <a:blip r:embed="rId2"/>
            <a:srcRect l="12880" t="11020" r="69214" b="79335"/>
            <a:stretch>
              <a:fillRect/>
            </a:stretch>
          </p:blipFill>
          <p:spPr bwMode="auto">
            <a:xfrm>
              <a:off x="2953871" y="2743200"/>
              <a:ext cx="1143000" cy="1905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2057400" y="2743200"/>
              <a:ext cx="859018" cy="184666"/>
            </a:xfrm>
            <a:prstGeom prst="rect">
              <a:avLst/>
            </a:prstGeom>
          </p:spPr>
          <p:style>
            <a:lnRef idx="0">
              <a:schemeClr val="accent1"/>
            </a:lnRef>
            <a:fillRef idx="3">
              <a:schemeClr val="accent1"/>
            </a:fillRef>
            <a:effectRef idx="3">
              <a:schemeClr val="accent1"/>
            </a:effectRef>
            <a:fontRef idx="minor">
              <a:schemeClr val="lt1"/>
            </a:fontRef>
          </p:style>
          <p:txBody>
            <a:bodyPr anchor="ctr">
              <a:spAutoFit/>
            </a:bodyPr>
            <a:lstStyle/>
            <a:p>
              <a:pPr defTabSz="914185" fontAlgn="auto">
                <a:spcBef>
                  <a:spcPts val="0"/>
                </a:spcBef>
                <a:spcAft>
                  <a:spcPts val="0"/>
                </a:spcAft>
                <a:defRPr/>
              </a:pPr>
              <a:r>
                <a:rPr lang="en-US" dirty="0">
                  <a:solidFill>
                    <a:schemeClr val="tx1"/>
                  </a:solidFill>
                  <a:latin typeface="Goudy Old Style" pitchFamily="18" charset="0"/>
                </a:rPr>
                <a:t>Source:</a:t>
              </a:r>
            </a:p>
          </p:txBody>
        </p:sp>
      </p:grpSp>
      <p:grpSp>
        <p:nvGrpSpPr>
          <p:cNvPr id="4" name="Group 12"/>
          <p:cNvGrpSpPr>
            <a:grpSpLocks/>
          </p:cNvGrpSpPr>
          <p:nvPr/>
        </p:nvGrpSpPr>
        <p:grpSpPr bwMode="auto">
          <a:xfrm>
            <a:off x="533400" y="1981200"/>
            <a:ext cx="5029200" cy="4038600"/>
            <a:chOff x="685800" y="2819400"/>
            <a:chExt cx="5334000" cy="4038600"/>
          </a:xfrm>
        </p:grpSpPr>
        <p:pic>
          <p:nvPicPr>
            <p:cNvPr id="4104" name="Picture 7" descr="GLOBAL NANOTECHNOLOGY MARKET, 2011-2017 "/>
            <p:cNvPicPr>
              <a:picLocks noChangeAspect="1" noChangeArrowheads="1"/>
            </p:cNvPicPr>
            <p:nvPr/>
          </p:nvPicPr>
          <p:blipFill>
            <a:blip r:embed="rId3"/>
            <a:srcRect/>
            <a:stretch>
              <a:fillRect/>
            </a:stretch>
          </p:blipFill>
          <p:spPr bwMode="auto">
            <a:xfrm>
              <a:off x="685800" y="3733800"/>
              <a:ext cx="5334000" cy="3124200"/>
            </a:xfrm>
            <a:prstGeom prst="rect">
              <a:avLst/>
            </a:prstGeom>
            <a:noFill/>
            <a:ln w="9525">
              <a:noFill/>
              <a:miter lim="800000"/>
              <a:headEnd/>
              <a:tailEnd/>
            </a:ln>
          </p:spPr>
        </p:pic>
        <p:sp>
          <p:nvSpPr>
            <p:cNvPr id="4105" name="Rectangle 11"/>
            <p:cNvSpPr>
              <a:spLocks noChangeArrowheads="1"/>
            </p:cNvSpPr>
            <p:nvPr/>
          </p:nvSpPr>
          <p:spPr bwMode="auto">
            <a:xfrm>
              <a:off x="1066800" y="2819400"/>
              <a:ext cx="4572000" cy="923330"/>
            </a:xfrm>
            <a:prstGeom prst="rect">
              <a:avLst/>
            </a:prstGeom>
            <a:noFill/>
            <a:ln w="9525">
              <a:noFill/>
              <a:miter lim="800000"/>
              <a:headEnd/>
              <a:tailEnd/>
            </a:ln>
          </p:spPr>
          <p:txBody>
            <a:bodyPr>
              <a:spAutoFit/>
            </a:bodyPr>
            <a:lstStyle/>
            <a:p>
              <a:r>
                <a:rPr lang="en-US">
                  <a:latin typeface="Goudy Old Style" pitchFamily="18" charset="0"/>
                </a:rPr>
                <a:t>SUMMARY FIGURE</a:t>
              </a:r>
            </a:p>
            <a:p>
              <a:r>
                <a:rPr lang="en-US">
                  <a:latin typeface="Goudy Old Style" pitchFamily="18" charset="0"/>
                </a:rPr>
                <a:t>GLOBAL NANOTECHNOLOGY MARKET, 2011-2017 ($ MILLIONS)</a:t>
              </a:r>
            </a:p>
          </p:txBody>
        </p:sp>
      </p:grpSp>
      <p:pic>
        <p:nvPicPr>
          <p:cNvPr id="4102" name="Picture 13"/>
          <p:cNvPicPr>
            <a:picLocks noChangeAspect="1" noChangeArrowheads="1"/>
          </p:cNvPicPr>
          <p:nvPr/>
        </p:nvPicPr>
        <p:blipFill>
          <a:blip r:embed="rId4"/>
          <a:srcRect l="1057" t="10001" r="43962" b="74846"/>
          <a:stretch>
            <a:fillRect/>
          </a:stretch>
        </p:blipFill>
        <p:spPr bwMode="auto">
          <a:xfrm>
            <a:off x="3429000" y="6353175"/>
            <a:ext cx="3265488" cy="504825"/>
          </a:xfrm>
          <a:prstGeom prst="rect">
            <a:avLst/>
          </a:prstGeom>
          <a:noFill/>
          <a:ln w="9525">
            <a:noFill/>
            <a:miter lim="800000"/>
            <a:headEnd/>
            <a:tailEnd/>
          </a:ln>
        </p:spPr>
      </p:pic>
      <p:sp>
        <p:nvSpPr>
          <p:cNvPr id="4103" name="Rectangle 1"/>
          <p:cNvSpPr>
            <a:spLocks noChangeArrowheads="1"/>
          </p:cNvSpPr>
          <p:nvPr/>
        </p:nvSpPr>
        <p:spPr bwMode="auto">
          <a:xfrm>
            <a:off x="5791200" y="1722438"/>
            <a:ext cx="3200400" cy="4678362"/>
          </a:xfrm>
          <a:prstGeom prst="rect">
            <a:avLst/>
          </a:prstGeom>
          <a:solidFill>
            <a:srgbClr val="FFFFFF"/>
          </a:solidFill>
          <a:ln w="9525">
            <a:noFill/>
            <a:miter lim="800000"/>
            <a:headEnd/>
            <a:tailEnd/>
          </a:ln>
        </p:spPr>
        <p:txBody>
          <a:bodyPr lIns="0" tIns="0" rIns="0" bIns="0" anchor="ctr">
            <a:spAutoFit/>
          </a:bodyPr>
          <a:lstStyle/>
          <a:p>
            <a:pPr algn="just">
              <a:tabLst>
                <a:tab pos="455613" algn="l"/>
              </a:tabLst>
            </a:pPr>
            <a:r>
              <a:rPr lang="en-US" sz="1600" b="1" i="1">
                <a:solidFill>
                  <a:srgbClr val="1473B0"/>
                </a:solidFill>
                <a:latin typeface="Book Antiqua" pitchFamily="18" charset="0"/>
                <a:cs typeface="Times New Roman" pitchFamily="18" charset="0"/>
              </a:rPr>
              <a:t>REPORT HIGHLIGHTS</a:t>
            </a:r>
            <a:endParaRPr lang="en-US" sz="1600" b="1" i="1">
              <a:solidFill>
                <a:srgbClr val="4F81BD"/>
              </a:solidFill>
              <a:latin typeface="Book Antiqua" pitchFamily="18" charset="0"/>
              <a:cs typeface="Times New Roman" pitchFamily="18" charset="0"/>
            </a:endParaRPr>
          </a:p>
          <a:p>
            <a:pPr algn="just" eaLnBrk="0" hangingPunct="0">
              <a:buFontTx/>
              <a:buChar char="•"/>
              <a:tabLst>
                <a:tab pos="455613" algn="l"/>
              </a:tabLst>
            </a:pPr>
            <a:r>
              <a:rPr lang="en-US" sz="1600">
                <a:solidFill>
                  <a:srgbClr val="434343"/>
                </a:solidFill>
                <a:latin typeface="Book Antiqua" pitchFamily="18" charset="0"/>
                <a:ea typeface="Calibri" pitchFamily="34" charset="0"/>
                <a:cs typeface="Times New Roman" pitchFamily="18" charset="0"/>
              </a:rPr>
              <a:t>The global market for nanotechnology was valued at nearly $20.1 billion in 2011 and should reach $20.7 billion in 2012. Total sales are expected to reach $48.9 billion in 2017 after increasing at a five-year compound annual growth rate (CAGR) of 18.7%.</a:t>
            </a:r>
          </a:p>
          <a:p>
            <a:pPr algn="just" eaLnBrk="0" hangingPunct="0">
              <a:buFontTx/>
              <a:buChar char="•"/>
              <a:tabLst>
                <a:tab pos="455613" algn="l"/>
              </a:tabLst>
            </a:pPr>
            <a:endParaRPr lang="en-US" sz="1600">
              <a:latin typeface="Book Antiqua" pitchFamily="18" charset="0"/>
            </a:endParaRPr>
          </a:p>
          <a:p>
            <a:pPr algn="just" eaLnBrk="0" hangingPunct="0">
              <a:buFontTx/>
              <a:buChar char="•"/>
              <a:tabLst>
                <a:tab pos="455613" algn="l"/>
              </a:tabLst>
            </a:pPr>
            <a:r>
              <a:rPr lang="en-US" sz="1600">
                <a:solidFill>
                  <a:srgbClr val="434343"/>
                </a:solidFill>
                <a:latin typeface="Book Antiqua" pitchFamily="18" charset="0"/>
                <a:cs typeface="Calibri" pitchFamily="34" charset="0"/>
              </a:rPr>
              <a:t>Nano materials are expected to have sales worth $15.9 billion in 2012 and $37.3 billion in 2017, a CAGR of 18.6%.</a:t>
            </a:r>
          </a:p>
          <a:p>
            <a:pPr algn="just" eaLnBrk="0" hangingPunct="0">
              <a:buFontTx/>
              <a:buChar char="•"/>
              <a:tabLst>
                <a:tab pos="455613" algn="l"/>
              </a:tabLst>
            </a:pPr>
            <a:endParaRPr lang="en-US" sz="1600">
              <a:latin typeface="Book Antiqua" pitchFamily="18" charset="0"/>
            </a:endParaRPr>
          </a:p>
          <a:p>
            <a:pPr algn="just" eaLnBrk="0" hangingPunct="0">
              <a:buFontTx/>
              <a:buChar char="•"/>
              <a:tabLst>
                <a:tab pos="455613" algn="l"/>
              </a:tabLst>
            </a:pPr>
            <a:r>
              <a:rPr lang="en-US" sz="1600">
                <a:solidFill>
                  <a:srgbClr val="434343"/>
                </a:solidFill>
                <a:latin typeface="Book Antiqua" pitchFamily="18" charset="0"/>
                <a:cs typeface="Calibri" pitchFamily="34" charset="0"/>
              </a:rPr>
              <a:t>Nano tools should total nearly $4.8 billion in 2012 and $11.4 billion in 2017, a CAGR of 19.1%.</a:t>
            </a:r>
            <a:endParaRPr lang="en-US" sz="1600">
              <a:latin typeface="Book Antiqua" pitchFamily="18" charset="0"/>
            </a:endParaRPr>
          </a:p>
        </p:txBody>
      </p:sp>
      <p:grpSp>
        <p:nvGrpSpPr>
          <p:cNvPr id="12" name="Group 19"/>
          <p:cNvGrpSpPr/>
          <p:nvPr/>
        </p:nvGrpSpPr>
        <p:grpSpPr>
          <a:xfrm>
            <a:off x="0" y="0"/>
            <a:ext cx="428627" cy="6857999"/>
            <a:chOff x="8715374" y="0"/>
            <a:chExt cx="428627" cy="6857999"/>
          </a:xfrm>
        </p:grpSpPr>
        <p:pic>
          <p:nvPicPr>
            <p:cNvPr id="13"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19999" y="5333999"/>
              <a:ext cx="2619375" cy="428626"/>
            </a:xfrm>
            <a:prstGeom prst="rect">
              <a:avLst/>
            </a:prstGeom>
            <a:noFill/>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609600" y="1524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INTERDISCIPLINARY: </a:t>
            </a:r>
            <a:br>
              <a:rPr lang="en-US" sz="4400" kern="0" dirty="0">
                <a:solidFill>
                  <a:srgbClr val="C00000"/>
                </a:solidFill>
                <a:effectLst>
                  <a:outerShdw blurRad="38100" dist="38100" dir="2700000" algn="tl">
                    <a:srgbClr val="000000">
                      <a:alpha val="43137"/>
                    </a:srgbClr>
                  </a:outerShdw>
                </a:effectLst>
                <a:latin typeface="Book Antiqua" pitchFamily="18" charset="0"/>
              </a:rPr>
            </a:br>
            <a:r>
              <a:rPr lang="en-US" sz="4400" kern="0" dirty="0">
                <a:effectLst>
                  <a:outerShdw blurRad="38100" dist="38100" dir="2700000" algn="tl">
                    <a:srgbClr val="000000">
                      <a:alpha val="43137"/>
                    </a:srgbClr>
                  </a:outerShdw>
                </a:effectLst>
                <a:latin typeface="Book Antiqua" pitchFamily="18" charset="0"/>
              </a:rPr>
              <a:t>Who is interested? a few who are….</a:t>
            </a:r>
          </a:p>
        </p:txBody>
      </p:sp>
      <p:grpSp>
        <p:nvGrpSpPr>
          <p:cNvPr id="17" name="Group 16"/>
          <p:cNvGrpSpPr/>
          <p:nvPr/>
        </p:nvGrpSpPr>
        <p:grpSpPr>
          <a:xfrm>
            <a:off x="609600" y="1371600"/>
            <a:ext cx="8382000" cy="5029200"/>
            <a:chOff x="381000" y="2324100"/>
            <a:chExt cx="8610600" cy="3128665"/>
          </a:xfrm>
        </p:grpSpPr>
        <p:sp>
          <p:nvSpPr>
            <p:cNvPr id="18" name="Text Box 5"/>
            <p:cNvSpPr txBox="1">
              <a:spLocks noChangeArrowheads="1"/>
            </p:cNvSpPr>
            <p:nvPr/>
          </p:nvSpPr>
          <p:spPr bwMode="auto">
            <a:xfrm>
              <a:off x="457200" y="2324100"/>
              <a:ext cx="2895600" cy="461665"/>
            </a:xfrm>
            <a:prstGeom prst="rect">
              <a:avLst/>
            </a:prstGeom>
            <a:solidFill>
              <a:srgbClr val="009999"/>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400" dirty="0">
                  <a:solidFill>
                    <a:schemeClr val="bg1"/>
                  </a:solidFill>
                  <a:latin typeface="Albertus Extra Bold" pitchFamily="34" charset="0"/>
                </a:rPr>
                <a:t>Physicists</a:t>
              </a:r>
            </a:p>
          </p:txBody>
        </p:sp>
        <p:sp>
          <p:nvSpPr>
            <p:cNvPr id="19" name="Text Box 6"/>
            <p:cNvSpPr txBox="1">
              <a:spLocks noChangeArrowheads="1"/>
            </p:cNvSpPr>
            <p:nvPr/>
          </p:nvSpPr>
          <p:spPr bwMode="auto">
            <a:xfrm>
              <a:off x="3124200" y="2667000"/>
              <a:ext cx="2971800" cy="461665"/>
            </a:xfrm>
            <a:prstGeom prst="rect">
              <a:avLst/>
            </a:prstGeom>
            <a:solidFill>
              <a:srgbClr val="990033"/>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400" dirty="0">
                  <a:solidFill>
                    <a:schemeClr val="bg1"/>
                  </a:solidFill>
                  <a:latin typeface="Albertus Extra Bold" pitchFamily="34" charset="0"/>
                </a:rPr>
                <a:t>Biologists</a:t>
              </a:r>
            </a:p>
          </p:txBody>
        </p:sp>
        <p:sp>
          <p:nvSpPr>
            <p:cNvPr id="20" name="Text Box 7"/>
            <p:cNvSpPr txBox="1">
              <a:spLocks noChangeArrowheads="1"/>
            </p:cNvSpPr>
            <p:nvPr/>
          </p:nvSpPr>
          <p:spPr bwMode="auto">
            <a:xfrm>
              <a:off x="5867400" y="2971800"/>
              <a:ext cx="3048000" cy="461665"/>
            </a:xfrm>
            <a:prstGeom prst="rect">
              <a:avLst/>
            </a:prstGeom>
            <a:solidFill>
              <a:schemeClr val="accent6"/>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400" dirty="0">
                  <a:solidFill>
                    <a:schemeClr val="tx1"/>
                  </a:solidFill>
                  <a:latin typeface="Albertus Extra Bold" pitchFamily="34" charset="0"/>
                </a:rPr>
                <a:t>Chemists</a:t>
              </a:r>
            </a:p>
          </p:txBody>
        </p:sp>
        <p:sp>
          <p:nvSpPr>
            <p:cNvPr id="21" name="Text Box 8"/>
            <p:cNvSpPr txBox="1">
              <a:spLocks noChangeArrowheads="1"/>
            </p:cNvSpPr>
            <p:nvPr/>
          </p:nvSpPr>
          <p:spPr bwMode="auto">
            <a:xfrm>
              <a:off x="381000" y="4991100"/>
              <a:ext cx="2743200" cy="461665"/>
            </a:xfrm>
            <a:prstGeom prst="rect">
              <a:avLst/>
            </a:prstGeom>
            <a:solidFill>
              <a:srgbClr val="5F5F5F"/>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400">
                  <a:solidFill>
                    <a:schemeClr val="bg1"/>
                  </a:solidFill>
                  <a:latin typeface="Albertus Extra Bold" pitchFamily="34" charset="0"/>
                </a:rPr>
                <a:t>Metallurgists</a:t>
              </a:r>
            </a:p>
          </p:txBody>
        </p:sp>
        <p:sp>
          <p:nvSpPr>
            <p:cNvPr id="22" name="Text Box 9"/>
            <p:cNvSpPr txBox="1">
              <a:spLocks noChangeArrowheads="1"/>
            </p:cNvSpPr>
            <p:nvPr/>
          </p:nvSpPr>
          <p:spPr bwMode="auto">
            <a:xfrm>
              <a:off x="2971800" y="4648200"/>
              <a:ext cx="2971800" cy="461665"/>
            </a:xfrm>
            <a:prstGeom prst="rect">
              <a:avLst/>
            </a:prstGeom>
            <a:solidFill>
              <a:srgbClr val="000099"/>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a:spcBef>
                  <a:spcPct val="50000"/>
                </a:spcBef>
              </a:pPr>
              <a:r>
                <a:rPr lang="en-US" sz="2400">
                  <a:solidFill>
                    <a:schemeClr val="bg1"/>
                  </a:solidFill>
                  <a:latin typeface="Albertus Extra Bold" pitchFamily="34" charset="0"/>
                </a:rPr>
                <a:t>Engineers</a:t>
              </a:r>
            </a:p>
          </p:txBody>
        </p:sp>
        <p:sp>
          <p:nvSpPr>
            <p:cNvPr id="23" name="Text Box 10"/>
            <p:cNvSpPr txBox="1">
              <a:spLocks noChangeArrowheads="1"/>
            </p:cNvSpPr>
            <p:nvPr/>
          </p:nvSpPr>
          <p:spPr bwMode="auto">
            <a:xfrm>
              <a:off x="5791200" y="4267200"/>
              <a:ext cx="3200400" cy="4953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pPr>
              <a:r>
                <a:rPr lang="en-US" sz="2400">
                  <a:solidFill>
                    <a:schemeClr val="bg2"/>
                  </a:solidFill>
                  <a:latin typeface="Albertus Extra Bold" pitchFamily="34" charset="0"/>
                </a:rPr>
                <a:t>Environmentalists</a:t>
              </a:r>
            </a:p>
          </p:txBody>
        </p:sp>
        <p:sp>
          <p:nvSpPr>
            <p:cNvPr id="24" name="Oval 11" descr="Granite"/>
            <p:cNvSpPr>
              <a:spLocks noChangeArrowheads="1"/>
            </p:cNvSpPr>
            <p:nvPr/>
          </p:nvSpPr>
          <p:spPr bwMode="auto">
            <a:xfrm>
              <a:off x="533400" y="3429000"/>
              <a:ext cx="2514600" cy="1066800"/>
            </a:xfrm>
            <a:prstGeom prst="ellipse">
              <a:avLst/>
            </a:prstGeom>
            <a:blipFill dpi="0" rotWithShape="1">
              <a:blip r:embed="rId3"/>
              <a:srcRect/>
              <a:tile tx="0" ty="0" sx="100000" sy="100000" flip="none" algn="tl"/>
            </a:blipFill>
            <a:ln w="25400">
              <a:solidFill>
                <a:srgbClr val="666699"/>
              </a:solidFill>
              <a:round/>
              <a:headEnd/>
              <a:tailEnd/>
            </a:ln>
            <a:effectLst>
              <a:outerShdw blurRad="76200" dir="13500000" sy="23000" kx="1200000" algn="br" rotWithShape="0">
                <a:prstClr val="black">
                  <a:alpha val="20000"/>
                </a:prstClr>
              </a:outerShdw>
            </a:effectLst>
          </p:spPr>
          <p:txBody>
            <a:bodyPr wrap="none" anchor="ctr"/>
            <a:lstStyle/>
            <a:p>
              <a:pPr algn="ctr"/>
              <a:r>
                <a:rPr lang="en-US" sz="2000" b="1" dirty="0">
                  <a:solidFill>
                    <a:srgbClr val="FFFF00"/>
                  </a:solidFill>
                  <a:latin typeface="Bodoni MT" pitchFamily="18" charset="0"/>
                </a:rPr>
                <a:t>NANOSTRUCTURING</a:t>
              </a:r>
            </a:p>
          </p:txBody>
        </p:sp>
        <p:sp>
          <p:nvSpPr>
            <p:cNvPr id="25" name="Line 13"/>
            <p:cNvSpPr>
              <a:spLocks noChangeShapeType="1"/>
            </p:cNvSpPr>
            <p:nvPr/>
          </p:nvSpPr>
          <p:spPr bwMode="auto">
            <a:xfrm flipH="1">
              <a:off x="2729344" y="3129969"/>
              <a:ext cx="928947" cy="426636"/>
            </a:xfrm>
            <a:prstGeom prst="line">
              <a:avLst/>
            </a:prstGeom>
            <a:ln w="38100">
              <a:solidFill>
                <a:srgbClr val="990033"/>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en-US"/>
            </a:p>
          </p:txBody>
        </p:sp>
        <p:sp>
          <p:nvSpPr>
            <p:cNvPr id="26" name="Line 14"/>
            <p:cNvSpPr>
              <a:spLocks noChangeShapeType="1"/>
            </p:cNvSpPr>
            <p:nvPr/>
          </p:nvSpPr>
          <p:spPr bwMode="auto">
            <a:xfrm flipH="1">
              <a:off x="1711727" y="2845544"/>
              <a:ext cx="547948" cy="568848"/>
            </a:xfrm>
            <a:prstGeom prst="line">
              <a:avLst/>
            </a:prstGeom>
            <a:noFill/>
            <a:ln w="38100">
              <a:solidFill>
                <a:srgbClr val="008080"/>
              </a:solidFill>
              <a:round/>
              <a:headEnd/>
              <a:tailEnd type="triangle" w="med" len="med"/>
            </a:ln>
            <a:effectLst/>
          </p:spPr>
          <p:txBody>
            <a:bodyPr/>
            <a:lstStyle/>
            <a:p>
              <a:endParaRPr lang="en-US"/>
            </a:p>
          </p:txBody>
        </p:sp>
        <p:sp>
          <p:nvSpPr>
            <p:cNvPr id="27" name="Line 15"/>
            <p:cNvSpPr>
              <a:spLocks noChangeShapeType="1"/>
            </p:cNvSpPr>
            <p:nvPr/>
          </p:nvSpPr>
          <p:spPr bwMode="auto">
            <a:xfrm flipH="1">
              <a:off x="3048000" y="3352800"/>
              <a:ext cx="2819400" cy="457200"/>
            </a:xfrm>
            <a:prstGeom prst="line">
              <a:avLst/>
            </a:prstGeom>
            <a:noFill/>
            <a:ln w="38100">
              <a:solidFill>
                <a:schemeClr val="accent6">
                  <a:lumMod val="75000"/>
                </a:schemeClr>
              </a:solidFill>
              <a:round/>
              <a:headEnd/>
              <a:tailEnd type="triangle" w="med" len="med"/>
            </a:ln>
            <a:effectLst/>
          </p:spPr>
          <p:txBody>
            <a:bodyPr/>
            <a:lstStyle/>
            <a:p>
              <a:endParaRPr lang="en-US"/>
            </a:p>
          </p:txBody>
        </p:sp>
        <p:sp>
          <p:nvSpPr>
            <p:cNvPr id="28" name="Line 16"/>
            <p:cNvSpPr>
              <a:spLocks noChangeShapeType="1"/>
            </p:cNvSpPr>
            <p:nvPr/>
          </p:nvSpPr>
          <p:spPr bwMode="auto">
            <a:xfrm flipH="1" flipV="1">
              <a:off x="3124200" y="4114800"/>
              <a:ext cx="2590800" cy="304800"/>
            </a:xfrm>
            <a:prstGeom prst="line">
              <a:avLst/>
            </a:prstGeom>
            <a:noFill/>
            <a:ln w="38100">
              <a:solidFill>
                <a:srgbClr val="008000"/>
              </a:solidFill>
              <a:round/>
              <a:headEnd/>
              <a:tailEnd type="triangle" w="med" len="med"/>
            </a:ln>
            <a:effectLst/>
          </p:spPr>
          <p:txBody>
            <a:bodyPr/>
            <a:lstStyle/>
            <a:p>
              <a:endParaRPr lang="en-US"/>
            </a:p>
          </p:txBody>
        </p:sp>
        <p:sp>
          <p:nvSpPr>
            <p:cNvPr id="29" name="Line 17"/>
            <p:cNvSpPr>
              <a:spLocks noChangeShapeType="1"/>
            </p:cNvSpPr>
            <p:nvPr/>
          </p:nvSpPr>
          <p:spPr bwMode="auto">
            <a:xfrm flipH="1" flipV="1">
              <a:off x="1447800" y="4495800"/>
              <a:ext cx="685800" cy="457200"/>
            </a:xfrm>
            <a:prstGeom prst="line">
              <a:avLst/>
            </a:prstGeom>
            <a:noFill/>
            <a:ln w="38100">
              <a:solidFill>
                <a:srgbClr val="666699"/>
              </a:solidFill>
              <a:round/>
              <a:headEnd/>
              <a:tailEnd type="triangle" w="med" len="med"/>
            </a:ln>
            <a:effectLst/>
          </p:spPr>
          <p:txBody>
            <a:bodyPr/>
            <a:lstStyle/>
            <a:p>
              <a:endParaRPr lang="en-US"/>
            </a:p>
          </p:txBody>
        </p:sp>
        <p:sp>
          <p:nvSpPr>
            <p:cNvPr id="30" name="Line 18"/>
            <p:cNvSpPr>
              <a:spLocks noChangeShapeType="1"/>
            </p:cNvSpPr>
            <p:nvPr/>
          </p:nvSpPr>
          <p:spPr bwMode="auto">
            <a:xfrm flipH="1" flipV="1">
              <a:off x="2743200" y="4343400"/>
              <a:ext cx="1219200" cy="304800"/>
            </a:xfrm>
            <a:prstGeom prst="line">
              <a:avLst/>
            </a:prstGeom>
            <a:noFill/>
            <a:ln w="38100">
              <a:solidFill>
                <a:srgbClr val="002060"/>
              </a:solidFill>
              <a:round/>
              <a:headEnd/>
              <a:tailEnd type="triangle" w="med" len="med"/>
            </a:ln>
            <a:effectLst/>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609600" y="152400"/>
            <a:ext cx="8229600" cy="838200"/>
          </a:xfrm>
          <a:prstGeom prst="rect">
            <a:avLst/>
          </a:prstGeom>
        </p:spPr>
        <p:txBody>
          <a:bodyPr vert="horz" lIns="91440" tIns="45720" rIns="91440" bIns="45720" rtlCol="0" anchor="ctr">
            <a:normAutofit fontScale="82500" lnSpcReduction="1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Special Properties are mostly due to:</a:t>
            </a:r>
          </a:p>
        </p:txBody>
      </p:sp>
      <p:grpSp>
        <p:nvGrpSpPr>
          <p:cNvPr id="41" name="Group 40"/>
          <p:cNvGrpSpPr/>
          <p:nvPr/>
        </p:nvGrpSpPr>
        <p:grpSpPr>
          <a:xfrm>
            <a:off x="533400" y="1295400"/>
            <a:ext cx="8610600" cy="5562600"/>
            <a:chOff x="533400" y="1828800"/>
            <a:chExt cx="8610600" cy="4495800"/>
          </a:xfrm>
        </p:grpSpPr>
        <p:pic>
          <p:nvPicPr>
            <p:cNvPr id="36" name="Picture 8" descr="Garfield"/>
            <p:cNvPicPr>
              <a:picLocks noChangeAspect="1" noChangeArrowheads="1"/>
            </p:cNvPicPr>
            <p:nvPr/>
          </p:nvPicPr>
          <p:blipFill>
            <a:blip r:embed="rId3"/>
            <a:srcRect l="18919" r="18919"/>
            <a:stretch>
              <a:fillRect/>
            </a:stretch>
          </p:blipFill>
          <p:spPr bwMode="auto">
            <a:xfrm>
              <a:off x="3352800" y="1924050"/>
              <a:ext cx="2384425" cy="2876550"/>
            </a:xfrm>
            <a:prstGeom prst="rect">
              <a:avLst/>
            </a:prstGeom>
            <a:noFill/>
          </p:spPr>
        </p:pic>
        <p:sp>
          <p:nvSpPr>
            <p:cNvPr id="37" name="Rectangle 3"/>
            <p:cNvSpPr txBox="1">
              <a:spLocks noChangeArrowheads="1"/>
            </p:cNvSpPr>
            <p:nvPr/>
          </p:nvSpPr>
          <p:spPr bwMode="auto">
            <a:xfrm>
              <a:off x="533400" y="1828800"/>
              <a:ext cx="27432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69900" marR="0" lvl="0" indent="-469900"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Extremely large</a:t>
              </a:r>
            </a:p>
            <a:p>
              <a:pPr marL="469900" marR="0" lvl="0" indent="-469900"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surface to volume </a:t>
              </a:r>
            </a:p>
            <a:p>
              <a:pPr marL="469900" marR="0" lvl="0" indent="-469900"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800" b="0" i="0" u="none" strike="noStrike" kern="0" cap="none" spc="0" normalizeH="0" baseline="0" noProof="0" dirty="0">
                  <a:ln>
                    <a:noFill/>
                  </a:ln>
                  <a:solidFill>
                    <a:srgbClr val="000000"/>
                  </a:solidFill>
                  <a:effectLst/>
                  <a:uLnTx/>
                  <a:uFillTx/>
                  <a:latin typeface="Times New Roman"/>
                  <a:ea typeface="+mn-ea"/>
                  <a:cs typeface="+mn-cs"/>
                </a:rPr>
                <a:t>ratio</a:t>
              </a:r>
            </a:p>
          </p:txBody>
        </p:sp>
        <p:sp>
          <p:nvSpPr>
            <p:cNvPr id="38" name="AutoShape 4"/>
            <p:cNvSpPr>
              <a:spLocks noChangeArrowheads="1"/>
            </p:cNvSpPr>
            <p:nvPr/>
          </p:nvSpPr>
          <p:spPr bwMode="auto">
            <a:xfrm rot="5400000">
              <a:off x="1219200" y="3352800"/>
              <a:ext cx="1524000" cy="914400"/>
            </a:xfrm>
            <a:custGeom>
              <a:avLst/>
              <a:gdLst>
                <a:gd name="G0" fmla="+- 16691 0 0"/>
                <a:gd name="G1" fmla="+- 6300 0 0"/>
                <a:gd name="G2" fmla="+- 21600 0 6300"/>
                <a:gd name="G3" fmla="+- 10800 0 6300"/>
                <a:gd name="G4" fmla="+- 21600 0 16691"/>
                <a:gd name="G5" fmla="*/ G4 G3 10800"/>
                <a:gd name="G6" fmla="+- 21600 0 G5"/>
                <a:gd name="T0" fmla="*/ 16691 w 21600"/>
                <a:gd name="T1" fmla="*/ 0 h 21600"/>
                <a:gd name="T2" fmla="*/ 0 w 21600"/>
                <a:gd name="T3" fmla="*/ 10800 h 21600"/>
                <a:gd name="T4" fmla="*/ 1669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691" y="0"/>
                  </a:moveTo>
                  <a:lnTo>
                    <a:pt x="16691" y="6300"/>
                  </a:lnTo>
                  <a:lnTo>
                    <a:pt x="3375" y="6300"/>
                  </a:lnTo>
                  <a:lnTo>
                    <a:pt x="3375" y="15300"/>
                  </a:lnTo>
                  <a:lnTo>
                    <a:pt x="16691" y="15300"/>
                  </a:lnTo>
                  <a:lnTo>
                    <a:pt x="16691" y="21600"/>
                  </a:lnTo>
                  <a:lnTo>
                    <a:pt x="21600" y="10800"/>
                  </a:lnTo>
                  <a:close/>
                </a:path>
                <a:path w="21600" h="21600">
                  <a:moveTo>
                    <a:pt x="1350" y="6300"/>
                  </a:moveTo>
                  <a:lnTo>
                    <a:pt x="1350" y="15300"/>
                  </a:lnTo>
                  <a:lnTo>
                    <a:pt x="2700" y="15300"/>
                  </a:lnTo>
                  <a:lnTo>
                    <a:pt x="2700" y="6300"/>
                  </a:lnTo>
                  <a:close/>
                </a:path>
                <a:path w="21600" h="21600">
                  <a:moveTo>
                    <a:pt x="0" y="6300"/>
                  </a:moveTo>
                  <a:lnTo>
                    <a:pt x="0" y="15300"/>
                  </a:lnTo>
                  <a:lnTo>
                    <a:pt x="675" y="15300"/>
                  </a:lnTo>
                  <a:lnTo>
                    <a:pt x="675" y="6300"/>
                  </a:lnTo>
                  <a:close/>
                </a:path>
              </a:pathLst>
            </a:custGeom>
            <a:solidFill>
              <a:srgbClr val="A5002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5"/>
            <p:cNvSpPr>
              <a:spLocks noChangeArrowheads="1"/>
            </p:cNvSpPr>
            <p:nvPr/>
          </p:nvSpPr>
          <p:spPr bwMode="auto">
            <a:xfrm>
              <a:off x="609600" y="5105400"/>
              <a:ext cx="8229600" cy="1219200"/>
            </a:xfrm>
            <a:prstGeom prst="rect">
              <a:avLst/>
            </a:prstGeom>
            <a:noFill/>
            <a:ln w="9525">
              <a:noFill/>
              <a:miter lim="800000"/>
              <a:headEnd/>
              <a:tailEnd/>
            </a:ln>
            <a:effectLst/>
          </p:spPr>
          <p:txBody>
            <a:bodyPr/>
            <a:lstStyle/>
            <a:p>
              <a:pPr marL="469900" marR="0" lvl="0" indent="-469900" algn="just" defTabSz="914400" eaLnBrk="1" fontAlgn="auto" latinLnBrk="0" hangingPunct="1">
                <a:lnSpc>
                  <a:spcPct val="100000"/>
                </a:lnSpc>
                <a:spcBef>
                  <a:spcPct val="20000"/>
                </a:spcBef>
                <a:spcAft>
                  <a:spcPts val="0"/>
                </a:spcAft>
                <a:buClr>
                  <a:srgbClr val="660000"/>
                </a:buClr>
                <a:buSzPct val="70000"/>
                <a:buFont typeface="Wingdings" pitchFamily="2" charset="2"/>
                <a:buNone/>
                <a:tabLst/>
                <a:defRPr/>
              </a:pPr>
              <a:r>
                <a:rPr kumimoji="0" lang="en-US" sz="2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 large no. of atoms are on surface/grain boundaries. For</a:t>
              </a:r>
              <a:r>
                <a:rPr kumimoji="0" lang="en-US" sz="28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example, </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in a 2nm gold grain, about 50% atoms are on surface.</a:t>
              </a:r>
            </a:p>
          </p:txBody>
        </p:sp>
        <p:sp>
          <p:nvSpPr>
            <p:cNvPr id="40" name="AutoShape 9"/>
            <p:cNvSpPr>
              <a:spLocks noChangeArrowheads="1"/>
            </p:cNvSpPr>
            <p:nvPr/>
          </p:nvSpPr>
          <p:spPr bwMode="auto">
            <a:xfrm rot="12403058">
              <a:off x="5716588" y="3200400"/>
              <a:ext cx="3427412" cy="1471613"/>
            </a:xfrm>
            <a:prstGeom prst="cloudCallout">
              <a:avLst>
                <a:gd name="adj1" fmla="val 81639"/>
                <a:gd name="adj2" fmla="val 36259"/>
              </a:avLst>
            </a:prstGeom>
            <a:solidFill>
              <a:srgbClr val="FFCCFF"/>
            </a:solidFill>
            <a:ln w="9525">
              <a:solidFill>
                <a:srgbClr val="000000"/>
              </a:solidFill>
              <a:round/>
              <a:headEnd/>
              <a:tailEnd/>
            </a:ln>
            <a:effectLst>
              <a:innerShdw blurRad="114300">
                <a:prstClr val="black"/>
              </a:innerShdw>
            </a:effectLst>
          </p:spPr>
          <p:txBody>
            <a:bodyPr rot="1080000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ysClr val="windowText" lastClr="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How about that?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It’s all superficial!!</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838200" y="0"/>
            <a:ext cx="8229600" cy="838200"/>
          </a:xfrm>
          <a:prstGeom prst="rect">
            <a:avLst/>
          </a:prstGeom>
        </p:spPr>
        <p:txBody>
          <a:bodyPr vert="horz" lIns="91440" tIns="45720" rIns="91440" bIns="45720" rtlCol="0" anchor="ctr">
            <a:normAutofit fontScale="975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Surface effects</a:t>
            </a:r>
          </a:p>
        </p:txBody>
      </p:sp>
      <p:sp>
        <p:nvSpPr>
          <p:cNvPr id="17" name="Rectangle 3"/>
          <p:cNvSpPr txBox="1">
            <a:spLocks noChangeArrowheads="1"/>
          </p:cNvSpPr>
          <p:nvPr/>
        </p:nvSpPr>
        <p:spPr bwMode="auto">
          <a:xfrm>
            <a:off x="533400" y="1676400"/>
            <a:ext cx="21336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69900" marR="0" lvl="0" indent="-469900" algn="just" defTabSz="914400" rtl="0" eaLnBrk="1" fontAlgn="base" latinLnBrk="0" hangingPunct="1">
              <a:lnSpc>
                <a:spcPct val="80000"/>
              </a:lnSpc>
              <a:spcBef>
                <a:spcPct val="20000"/>
              </a:spcBef>
              <a:spcAft>
                <a:spcPct val="0"/>
              </a:spcAft>
              <a:buClr>
                <a:srgbClr val="990033"/>
              </a:buClr>
              <a:buSzPct val="70000"/>
              <a:buFont typeface="Wingdings" pitchFamily="2" charset="2"/>
              <a:buChar char="v"/>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The atoms on the surface play a dominant role for physical &amp; chemical properties</a:t>
            </a:r>
          </a:p>
          <a:p>
            <a:pPr marL="469900" marR="0" lvl="0" indent="-469900" algn="just" defTabSz="914400" rtl="0" eaLnBrk="1" fontAlgn="base" latinLnBrk="0" hangingPunct="1">
              <a:lnSpc>
                <a:spcPct val="80000"/>
              </a:lnSpc>
              <a:spcBef>
                <a:spcPct val="20000"/>
              </a:spcBef>
              <a:spcAft>
                <a:spcPct val="0"/>
              </a:spcAft>
              <a:buClr>
                <a:srgbClr val="990033"/>
              </a:buClr>
              <a:buSzPct val="70000"/>
              <a:buFont typeface="Wingdings" pitchFamily="2" charset="2"/>
              <a:buChar char="v"/>
              <a:tabLst/>
              <a:defRPr/>
            </a:pPr>
            <a:endParaRPr kumimoji="0" lang="en-US" sz="2000" b="0" i="0" u="none" strike="noStrike" kern="0" cap="none" spc="0" normalizeH="0" baseline="0" noProof="0" dirty="0">
              <a:ln>
                <a:noFill/>
              </a:ln>
              <a:solidFill>
                <a:srgbClr val="000000"/>
              </a:solidFill>
              <a:effectLst/>
              <a:uLnTx/>
              <a:uFillTx/>
              <a:latin typeface="Times New Roman"/>
              <a:ea typeface="+mn-ea"/>
              <a:cs typeface="+mn-cs"/>
            </a:endParaRPr>
          </a:p>
          <a:p>
            <a:pPr marL="469900" marR="0" lvl="0" indent="-469900" algn="just" defTabSz="914400" rtl="0" eaLnBrk="1" fontAlgn="base" latinLnBrk="0" hangingPunct="1">
              <a:lnSpc>
                <a:spcPct val="80000"/>
              </a:lnSpc>
              <a:spcBef>
                <a:spcPct val="20000"/>
              </a:spcBef>
              <a:spcAft>
                <a:spcPct val="0"/>
              </a:spcAft>
              <a:buClr>
                <a:srgbClr val="990033"/>
              </a:buClr>
              <a:buSzPct val="70000"/>
              <a:buFont typeface="Wingdings" pitchFamily="2" charset="2"/>
              <a:buChar char="v"/>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These are controlled by surface exchanges</a:t>
            </a:r>
          </a:p>
        </p:txBody>
      </p:sp>
      <p:graphicFrame>
        <p:nvGraphicFramePr>
          <p:cNvPr id="18" name="Table 17"/>
          <p:cNvGraphicFramePr>
            <a:graphicFrameLocks noGrp="1"/>
          </p:cNvGraphicFramePr>
          <p:nvPr/>
        </p:nvGraphicFramePr>
        <p:xfrm>
          <a:off x="2971800" y="1676400"/>
          <a:ext cx="2971800" cy="2924298"/>
        </p:xfrm>
        <a:graphic>
          <a:graphicData uri="http://schemas.openxmlformats.org/drawingml/2006/table">
            <a:tbl>
              <a:tblPr firstRow="1" bandRow="1">
                <a:tableStyleId>{21E4AEA4-8DFA-4A89-87EB-49C32662AFE0}</a:tableStyleId>
              </a:tblPr>
              <a:tblGrid>
                <a:gridCol w="1485900">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tblGrid>
              <a:tr h="154182">
                <a:tc>
                  <a:txBody>
                    <a:bodyPr/>
                    <a:lstStyle/>
                    <a:p>
                      <a:pPr algn="l"/>
                      <a:r>
                        <a:rPr lang="en-US" dirty="0">
                          <a:latin typeface="Agency FB" pitchFamily="34" charset="0"/>
                        </a:rPr>
                        <a:t>Total Number</a:t>
                      </a:r>
                      <a:r>
                        <a:rPr lang="en-US" baseline="0" dirty="0">
                          <a:latin typeface="Agency FB" pitchFamily="34" charset="0"/>
                        </a:rPr>
                        <a:t> of  atoms</a:t>
                      </a:r>
                      <a:endParaRPr lang="en-US" dirty="0">
                        <a:latin typeface="Agency FB" pitchFamily="34" charset="0"/>
                        <a:cs typeface="Times New Roman" pitchFamily="18" charset="0"/>
                      </a:endParaRPr>
                    </a:p>
                  </a:txBody>
                  <a:tcPr/>
                </a:tc>
                <a:tc>
                  <a:txBody>
                    <a:bodyPr/>
                    <a:lstStyle/>
                    <a:p>
                      <a:pPr algn="l"/>
                      <a:r>
                        <a:rPr lang="en-US" dirty="0">
                          <a:latin typeface="Agency FB" pitchFamily="34" charset="0"/>
                        </a:rPr>
                        <a:t>%</a:t>
                      </a:r>
                      <a:r>
                        <a:rPr lang="en-US" baseline="0" dirty="0">
                          <a:latin typeface="Agency FB" pitchFamily="34" charset="0"/>
                        </a:rPr>
                        <a:t> of atoms on surface</a:t>
                      </a:r>
                      <a:endParaRPr lang="en-US" dirty="0">
                        <a:latin typeface="Agency FB" pitchFamily="34" charset="0"/>
                        <a:cs typeface="Times New Roman" pitchFamily="18" charset="0"/>
                      </a:endParaRPr>
                    </a:p>
                  </a:txBody>
                  <a:tcPr/>
                </a:tc>
                <a:extLst>
                  <a:ext uri="{0D108BD9-81ED-4DB2-BD59-A6C34878D82A}">
                    <a16:rowId xmlns:a16="http://schemas.microsoft.com/office/drawing/2014/main" val="10000"/>
                  </a:ext>
                </a:extLst>
              </a:tr>
              <a:tr h="380703">
                <a:tc>
                  <a:txBody>
                    <a:bodyPr/>
                    <a:lstStyle/>
                    <a:p>
                      <a:pPr algn="ctr"/>
                      <a:r>
                        <a:rPr lang="en-US" dirty="0"/>
                        <a:t>13</a:t>
                      </a:r>
                      <a:endParaRPr lang="en-US" dirty="0">
                        <a:latin typeface="Times New Roman" pitchFamily="18" charset="0"/>
                        <a:cs typeface="Times New Roman" pitchFamily="18" charset="0"/>
                      </a:endParaRPr>
                    </a:p>
                  </a:txBody>
                  <a:tcPr/>
                </a:tc>
                <a:tc>
                  <a:txBody>
                    <a:bodyPr/>
                    <a:lstStyle/>
                    <a:p>
                      <a:pPr algn="ctr"/>
                      <a:r>
                        <a:rPr lang="en-US" dirty="0"/>
                        <a:t>92</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80703">
                <a:tc>
                  <a:txBody>
                    <a:bodyPr/>
                    <a:lstStyle/>
                    <a:p>
                      <a:pPr algn="ctr"/>
                      <a:r>
                        <a:rPr lang="en-US" dirty="0"/>
                        <a:t>55</a:t>
                      </a:r>
                      <a:endParaRPr lang="en-US" dirty="0">
                        <a:latin typeface="Times New Roman" pitchFamily="18" charset="0"/>
                        <a:cs typeface="Times New Roman" pitchFamily="18" charset="0"/>
                      </a:endParaRPr>
                    </a:p>
                  </a:txBody>
                  <a:tcPr/>
                </a:tc>
                <a:tc>
                  <a:txBody>
                    <a:bodyPr/>
                    <a:lstStyle/>
                    <a:p>
                      <a:pPr algn="ctr"/>
                      <a:r>
                        <a:rPr lang="en-US" dirty="0"/>
                        <a:t>76</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80703">
                <a:tc>
                  <a:txBody>
                    <a:bodyPr/>
                    <a:lstStyle/>
                    <a:p>
                      <a:pPr algn="ctr"/>
                      <a:r>
                        <a:rPr lang="en-US" dirty="0"/>
                        <a:t>147</a:t>
                      </a:r>
                      <a:endParaRPr lang="en-US" dirty="0">
                        <a:latin typeface="Times New Roman" pitchFamily="18" charset="0"/>
                        <a:cs typeface="Times New Roman" pitchFamily="18" charset="0"/>
                      </a:endParaRPr>
                    </a:p>
                  </a:txBody>
                  <a:tcPr/>
                </a:tc>
                <a:tc>
                  <a:txBody>
                    <a:bodyPr/>
                    <a:lstStyle/>
                    <a:p>
                      <a:pPr algn="ctr"/>
                      <a:r>
                        <a:rPr lang="en-US" dirty="0"/>
                        <a:t>63</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80703">
                <a:tc>
                  <a:txBody>
                    <a:bodyPr/>
                    <a:lstStyle/>
                    <a:p>
                      <a:pPr algn="ctr"/>
                      <a:r>
                        <a:rPr lang="en-US" dirty="0"/>
                        <a:t>309</a:t>
                      </a:r>
                      <a:endParaRPr lang="en-US" dirty="0">
                        <a:latin typeface="Times New Roman" pitchFamily="18" charset="0"/>
                        <a:cs typeface="Times New Roman" pitchFamily="18" charset="0"/>
                      </a:endParaRPr>
                    </a:p>
                  </a:txBody>
                  <a:tcPr/>
                </a:tc>
                <a:tc>
                  <a:txBody>
                    <a:bodyPr/>
                    <a:lstStyle/>
                    <a:p>
                      <a:pPr algn="ctr"/>
                      <a:r>
                        <a:rPr lang="en-US" dirty="0"/>
                        <a:t>52</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80703">
                <a:tc>
                  <a:txBody>
                    <a:bodyPr/>
                    <a:lstStyle/>
                    <a:p>
                      <a:pPr algn="ctr"/>
                      <a:r>
                        <a:rPr lang="en-US" dirty="0"/>
                        <a:t>561</a:t>
                      </a:r>
                      <a:endParaRPr lang="en-US" dirty="0">
                        <a:latin typeface="Times New Roman" pitchFamily="18" charset="0"/>
                        <a:cs typeface="Times New Roman" pitchFamily="18" charset="0"/>
                      </a:endParaRPr>
                    </a:p>
                  </a:txBody>
                  <a:tcPr/>
                </a:tc>
                <a:tc>
                  <a:txBody>
                    <a:bodyPr/>
                    <a:lstStyle/>
                    <a:p>
                      <a:pPr algn="ctr"/>
                      <a:r>
                        <a:rPr lang="en-US" dirty="0"/>
                        <a:t>45</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80703">
                <a:tc>
                  <a:txBody>
                    <a:bodyPr/>
                    <a:lstStyle/>
                    <a:p>
                      <a:pPr algn="ctr"/>
                      <a:r>
                        <a:rPr lang="en-US" dirty="0"/>
                        <a:t>1415</a:t>
                      </a:r>
                      <a:endParaRPr lang="en-US" dirty="0">
                        <a:latin typeface="Times New Roman" pitchFamily="18" charset="0"/>
                        <a:cs typeface="Times New Roman" pitchFamily="18" charset="0"/>
                      </a:endParaRPr>
                    </a:p>
                  </a:txBody>
                  <a:tcPr/>
                </a:tc>
                <a:tc>
                  <a:txBody>
                    <a:bodyPr/>
                    <a:lstStyle/>
                    <a:p>
                      <a:pPr algn="ctr"/>
                      <a:r>
                        <a:rPr lang="en-US" dirty="0"/>
                        <a:t>35</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pic>
        <p:nvPicPr>
          <p:cNvPr id="19" name="Picture 4"/>
          <p:cNvPicPr>
            <a:picLocks noChangeAspect="1" noChangeArrowheads="1"/>
          </p:cNvPicPr>
          <p:nvPr/>
        </p:nvPicPr>
        <p:blipFill>
          <a:blip r:embed="rId3">
            <a:lum bright="-20000" contrast="40000"/>
          </a:blip>
          <a:srcRect l="9775" t="38613" r="72014" b="10741"/>
          <a:stretch>
            <a:fillRect/>
          </a:stretch>
        </p:blipFill>
        <p:spPr bwMode="auto">
          <a:xfrm>
            <a:off x="6019800" y="457200"/>
            <a:ext cx="3124200" cy="6400800"/>
          </a:xfrm>
          <a:prstGeom prst="rect">
            <a:avLst/>
          </a:prstGeom>
          <a:noFill/>
          <a:ln w="38100">
            <a:noFill/>
            <a:miter lim="800000"/>
            <a:headEnd/>
            <a:tailEnd/>
          </a:ln>
        </p:spPr>
      </p:pic>
      <p:sp>
        <p:nvSpPr>
          <p:cNvPr id="20" name="Rectangle 19"/>
          <p:cNvSpPr/>
          <p:nvPr/>
        </p:nvSpPr>
        <p:spPr>
          <a:xfrm>
            <a:off x="533400" y="5257800"/>
            <a:ext cx="4572000" cy="830997"/>
          </a:xfrm>
          <a:prstGeom prst="rect">
            <a:avLst/>
          </a:prstGeom>
        </p:spPr>
        <p:txBody>
          <a:bodyPr>
            <a:spAutoFit/>
          </a:bodyPr>
          <a:lstStyle/>
          <a:p>
            <a:pPr marL="469900" lvl="0" indent="-469900" algn="just" fontAlgn="base">
              <a:lnSpc>
                <a:spcPct val="80000"/>
              </a:lnSpc>
              <a:spcBef>
                <a:spcPct val="20000"/>
              </a:spcBef>
              <a:spcAft>
                <a:spcPct val="0"/>
              </a:spcAft>
              <a:buClr>
                <a:srgbClr val="990033"/>
              </a:buClr>
              <a:buSzPct val="70000"/>
              <a:buFont typeface="Wingdings" pitchFamily="2" charset="2"/>
              <a:buChar char="v"/>
              <a:defRPr/>
            </a:pPr>
            <a:r>
              <a:rPr lang="en-US" sz="2000" kern="0" dirty="0">
                <a:solidFill>
                  <a:srgbClr val="000000"/>
                </a:solidFill>
                <a:latin typeface="Times New Roman"/>
              </a:rPr>
              <a:t>As compared to bulk materials, the proportion of atoms on the surface becomes non-negligible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685800" y="762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Examples of some special properties at the nano sizes</a:t>
            </a:r>
          </a:p>
        </p:txBody>
      </p:sp>
      <p:grpSp>
        <p:nvGrpSpPr>
          <p:cNvPr id="11" name="Group 108"/>
          <p:cNvGrpSpPr>
            <a:grpSpLocks/>
          </p:cNvGrpSpPr>
          <p:nvPr/>
        </p:nvGrpSpPr>
        <p:grpSpPr bwMode="auto">
          <a:xfrm>
            <a:off x="381000" y="990600"/>
            <a:ext cx="8763000" cy="5786438"/>
            <a:chOff x="304800" y="1941513"/>
            <a:chExt cx="8763000" cy="4929192"/>
          </a:xfrm>
        </p:grpSpPr>
        <p:sp>
          <p:nvSpPr>
            <p:cNvPr id="13" name="Text Box 6"/>
            <p:cNvSpPr txBox="1">
              <a:spLocks noChangeArrowheads="1"/>
            </p:cNvSpPr>
            <p:nvPr/>
          </p:nvSpPr>
          <p:spPr bwMode="auto">
            <a:xfrm>
              <a:off x="457200" y="1941513"/>
              <a:ext cx="2209800" cy="830811"/>
            </a:xfrm>
            <a:prstGeom prst="rect">
              <a:avLst/>
            </a:prstGeom>
            <a:noFill/>
            <a:ln w="38100">
              <a:solidFill>
                <a:srgbClr val="660000"/>
              </a:solid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Sizes </a:t>
              </a:r>
              <a:r>
                <a:rPr lang="en-US" kern="0" dirty="0">
                  <a:solidFill>
                    <a:sysClr val="windowText" lastClr="000000"/>
                  </a:solidFill>
                  <a:latin typeface="Berlin Sans FB Demi" pitchFamily="34" charset="0"/>
                  <a:cs typeface="Times New Roman" pitchFamily="18" charset="0"/>
                </a:rPr>
                <a:t>≈ </a:t>
              </a:r>
              <a:r>
                <a:rPr lang="en-US" kern="0" dirty="0">
                  <a:solidFill>
                    <a:sysClr val="windowText" lastClr="000000"/>
                  </a:solidFill>
                  <a:latin typeface="Berlin Sans FB Demi" pitchFamily="34" charset="0"/>
                </a:rPr>
                <a:t>Atomic  or molecular length scales</a:t>
              </a:r>
            </a:p>
          </p:txBody>
        </p:sp>
        <p:sp>
          <p:nvSpPr>
            <p:cNvPr id="21" name="Text Box 7"/>
            <p:cNvSpPr txBox="1">
              <a:spLocks noChangeArrowheads="1"/>
            </p:cNvSpPr>
            <p:nvPr/>
          </p:nvSpPr>
          <p:spPr bwMode="auto">
            <a:xfrm>
              <a:off x="3657600" y="2064279"/>
              <a:ext cx="1981200" cy="580997"/>
            </a:xfrm>
            <a:prstGeom prst="rect">
              <a:avLst/>
            </a:prstGeom>
            <a:noFill/>
            <a:ln w="38100">
              <a:solidFill>
                <a:srgbClr val="660000"/>
              </a:solid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Quantum effects strong</a:t>
              </a:r>
            </a:p>
          </p:txBody>
        </p:sp>
        <p:sp>
          <p:nvSpPr>
            <p:cNvPr id="22" name="Text Box 8"/>
            <p:cNvSpPr txBox="1">
              <a:spLocks noChangeArrowheads="1"/>
            </p:cNvSpPr>
            <p:nvPr/>
          </p:nvSpPr>
          <p:spPr bwMode="auto">
            <a:xfrm>
              <a:off x="6477000" y="1981483"/>
              <a:ext cx="2209800" cy="580997"/>
            </a:xfrm>
            <a:prstGeom prst="rect">
              <a:avLst/>
            </a:prstGeom>
            <a:noFill/>
            <a:ln w="38100">
              <a:solidFill>
                <a:srgbClr val="660000"/>
              </a:solid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Modifies properties of matter</a:t>
              </a:r>
            </a:p>
          </p:txBody>
        </p:sp>
        <p:sp>
          <p:nvSpPr>
            <p:cNvPr id="23" name="Text Box 9"/>
            <p:cNvSpPr txBox="1">
              <a:spLocks noChangeArrowheads="1"/>
            </p:cNvSpPr>
            <p:nvPr/>
          </p:nvSpPr>
          <p:spPr bwMode="auto">
            <a:xfrm>
              <a:off x="838200" y="4495329"/>
              <a:ext cx="1981200" cy="359732"/>
            </a:xfrm>
            <a:prstGeom prst="rect">
              <a:avLst/>
            </a:prstGeom>
            <a:noFill/>
            <a:ln w="38100">
              <a:solidFill>
                <a:srgbClr val="660000"/>
              </a:solidFill>
              <a:miter lim="800000"/>
              <a:headEnd/>
              <a:tailEnd/>
            </a:ln>
            <a:effectLst/>
          </p:spPr>
          <p:txBody>
            <a:bodyPr>
              <a:spAutoFit/>
            </a:bodyPr>
            <a:lstStyle/>
            <a:p>
              <a:pPr algn="ctr" defTabSz="914185" fontAlgn="auto">
                <a:spcBef>
                  <a:spcPct val="50000"/>
                </a:spcBef>
                <a:spcAft>
                  <a:spcPts val="0"/>
                </a:spcAft>
                <a:defRPr/>
              </a:pPr>
              <a:r>
                <a:rPr lang="en-US" sz="2000" kern="0" dirty="0">
                  <a:solidFill>
                    <a:sysClr val="windowText" lastClr="000000"/>
                  </a:solidFill>
                  <a:latin typeface="Berlin Sans FB Demi" pitchFamily="34" charset="0"/>
                </a:rPr>
                <a:t>Color</a:t>
              </a:r>
            </a:p>
          </p:txBody>
        </p:sp>
        <p:sp>
          <p:nvSpPr>
            <p:cNvPr id="24" name="Text Box 10"/>
            <p:cNvSpPr txBox="1">
              <a:spLocks noChangeArrowheads="1"/>
            </p:cNvSpPr>
            <p:nvPr/>
          </p:nvSpPr>
          <p:spPr bwMode="auto">
            <a:xfrm>
              <a:off x="3200400" y="3885781"/>
              <a:ext cx="1981200" cy="359732"/>
            </a:xfrm>
            <a:prstGeom prst="rect">
              <a:avLst/>
            </a:prstGeom>
            <a:noFill/>
            <a:ln w="38100">
              <a:solidFill>
                <a:srgbClr val="660000"/>
              </a:solidFill>
              <a:miter lim="800000"/>
              <a:headEnd/>
              <a:tailEnd/>
            </a:ln>
            <a:effectLst/>
          </p:spPr>
          <p:txBody>
            <a:bodyPr>
              <a:spAutoFit/>
            </a:bodyPr>
            <a:lstStyle/>
            <a:p>
              <a:pPr algn="ctr" defTabSz="914185" fontAlgn="auto">
                <a:spcBef>
                  <a:spcPct val="50000"/>
                </a:spcBef>
                <a:spcAft>
                  <a:spcPts val="0"/>
                </a:spcAft>
                <a:defRPr/>
              </a:pPr>
              <a:r>
                <a:rPr lang="en-US" sz="2000" kern="0" dirty="0">
                  <a:solidFill>
                    <a:sysClr val="windowText" lastClr="000000"/>
                  </a:solidFill>
                  <a:latin typeface="Berlin Sans FB Demi" pitchFamily="34" charset="0"/>
                </a:rPr>
                <a:t>Reactivity</a:t>
              </a:r>
            </a:p>
          </p:txBody>
        </p:sp>
        <p:sp>
          <p:nvSpPr>
            <p:cNvPr id="25" name="Text Box 11"/>
            <p:cNvSpPr txBox="1">
              <a:spLocks noChangeArrowheads="1"/>
            </p:cNvSpPr>
            <p:nvPr/>
          </p:nvSpPr>
          <p:spPr bwMode="auto">
            <a:xfrm>
              <a:off x="5562600" y="3428978"/>
              <a:ext cx="2438400" cy="581193"/>
            </a:xfrm>
            <a:prstGeom prst="rect">
              <a:avLst/>
            </a:prstGeom>
            <a:noFill/>
            <a:ln w="38100">
              <a:solidFill>
                <a:srgbClr val="660000"/>
              </a:solidFill>
              <a:miter lim="800000"/>
              <a:headEnd/>
              <a:tailEnd/>
            </a:ln>
            <a:effectLst/>
          </p:spPr>
          <p:txBody>
            <a:bodyPr wrap="square">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Magnetic moment/ Conductivity</a:t>
              </a:r>
            </a:p>
          </p:txBody>
        </p:sp>
        <p:sp>
          <p:nvSpPr>
            <p:cNvPr id="28" name="Freeform 18"/>
            <p:cNvSpPr>
              <a:spLocks/>
            </p:cNvSpPr>
            <p:nvPr/>
          </p:nvSpPr>
          <p:spPr bwMode="auto">
            <a:xfrm>
              <a:off x="508000" y="2666688"/>
              <a:ext cx="6934200" cy="1828641"/>
            </a:xfrm>
            <a:custGeom>
              <a:avLst/>
              <a:gdLst/>
              <a:ahLst/>
              <a:cxnLst>
                <a:cxn ang="0">
                  <a:pos x="544" y="1056"/>
                </a:cxn>
                <a:cxn ang="0">
                  <a:pos x="544" y="816"/>
                </a:cxn>
                <a:cxn ang="0">
                  <a:pos x="3808" y="144"/>
                </a:cxn>
                <a:cxn ang="0">
                  <a:pos x="3904" y="0"/>
                </a:cxn>
              </a:cxnLst>
              <a:rect l="0" t="0" r="r" b="b"/>
              <a:pathLst>
                <a:path w="4368" h="1056">
                  <a:moveTo>
                    <a:pt x="544" y="1056"/>
                  </a:moveTo>
                  <a:cubicBezTo>
                    <a:pt x="272" y="1012"/>
                    <a:pt x="0" y="968"/>
                    <a:pt x="544" y="816"/>
                  </a:cubicBezTo>
                  <a:cubicBezTo>
                    <a:pt x="1088" y="664"/>
                    <a:pt x="3248" y="280"/>
                    <a:pt x="3808" y="144"/>
                  </a:cubicBezTo>
                  <a:cubicBezTo>
                    <a:pt x="4368" y="8"/>
                    <a:pt x="3888" y="24"/>
                    <a:pt x="3904" y="0"/>
                  </a:cubicBezTo>
                </a:path>
              </a:pathLst>
            </a:custGeom>
            <a:noFill/>
            <a:ln w="50800">
              <a:solidFill>
                <a:srgbClr val="000000"/>
              </a:solidFill>
              <a:round/>
              <a:headEnd type="stealth" w="med" len="med"/>
              <a:tailEnd/>
            </a:ln>
            <a:effectLst/>
          </p:spPr>
          <p:txBody>
            <a:bodyPr/>
            <a:lstStyle/>
            <a:p>
              <a:pPr defTabSz="914185" fontAlgn="auto">
                <a:spcBef>
                  <a:spcPts val="0"/>
                </a:spcBef>
                <a:spcAft>
                  <a:spcPts val="0"/>
                </a:spcAft>
                <a:defRPr/>
              </a:pPr>
              <a:endParaRPr lang="en-US" kern="0" dirty="0">
                <a:solidFill>
                  <a:sysClr val="windowText" lastClr="000000"/>
                </a:solidFill>
                <a:latin typeface="+mn-lt"/>
              </a:endParaRPr>
            </a:p>
          </p:txBody>
        </p:sp>
        <p:sp>
          <p:nvSpPr>
            <p:cNvPr id="29" name="Freeform 19"/>
            <p:cNvSpPr>
              <a:spLocks/>
            </p:cNvSpPr>
            <p:nvPr/>
          </p:nvSpPr>
          <p:spPr bwMode="auto">
            <a:xfrm>
              <a:off x="3124200" y="2666688"/>
              <a:ext cx="5029200" cy="1219093"/>
            </a:xfrm>
            <a:custGeom>
              <a:avLst/>
              <a:gdLst/>
              <a:ahLst/>
              <a:cxnLst>
                <a:cxn ang="0">
                  <a:pos x="544" y="1056"/>
                </a:cxn>
                <a:cxn ang="0">
                  <a:pos x="544" y="816"/>
                </a:cxn>
                <a:cxn ang="0">
                  <a:pos x="3808" y="144"/>
                </a:cxn>
                <a:cxn ang="0">
                  <a:pos x="3904" y="0"/>
                </a:cxn>
              </a:cxnLst>
              <a:rect l="0" t="0" r="r" b="b"/>
              <a:pathLst>
                <a:path w="4368" h="1056">
                  <a:moveTo>
                    <a:pt x="544" y="1056"/>
                  </a:moveTo>
                  <a:cubicBezTo>
                    <a:pt x="272" y="1012"/>
                    <a:pt x="0" y="968"/>
                    <a:pt x="544" y="816"/>
                  </a:cubicBezTo>
                  <a:cubicBezTo>
                    <a:pt x="1088" y="664"/>
                    <a:pt x="3248" y="280"/>
                    <a:pt x="3808" y="144"/>
                  </a:cubicBezTo>
                  <a:cubicBezTo>
                    <a:pt x="4368" y="8"/>
                    <a:pt x="3888" y="24"/>
                    <a:pt x="3904" y="0"/>
                  </a:cubicBezTo>
                </a:path>
              </a:pathLst>
            </a:custGeom>
            <a:noFill/>
            <a:ln w="50800">
              <a:solidFill>
                <a:srgbClr val="FF0000"/>
              </a:solidFill>
              <a:round/>
              <a:headEnd type="stealth" w="med" len="med"/>
              <a:tailEnd/>
            </a:ln>
            <a:effectLst/>
          </p:spPr>
          <p:txBody>
            <a:bodyPr/>
            <a:lstStyle/>
            <a:p>
              <a:pPr defTabSz="914185" fontAlgn="auto">
                <a:spcBef>
                  <a:spcPts val="0"/>
                </a:spcBef>
                <a:spcAft>
                  <a:spcPts val="0"/>
                </a:spcAft>
                <a:defRPr/>
              </a:pPr>
              <a:endParaRPr lang="en-US" kern="0" dirty="0">
                <a:solidFill>
                  <a:sysClr val="windowText" lastClr="000000"/>
                </a:solidFill>
                <a:latin typeface="+mn-lt"/>
              </a:endParaRPr>
            </a:p>
          </p:txBody>
        </p:sp>
        <p:sp>
          <p:nvSpPr>
            <p:cNvPr id="30" name="Freeform 20"/>
            <p:cNvSpPr>
              <a:spLocks/>
            </p:cNvSpPr>
            <p:nvPr/>
          </p:nvSpPr>
          <p:spPr bwMode="auto">
            <a:xfrm>
              <a:off x="5638800" y="2666688"/>
              <a:ext cx="3048000" cy="762290"/>
            </a:xfrm>
            <a:custGeom>
              <a:avLst/>
              <a:gdLst/>
              <a:ahLst/>
              <a:cxnLst>
                <a:cxn ang="0">
                  <a:pos x="544" y="1056"/>
                </a:cxn>
                <a:cxn ang="0">
                  <a:pos x="544" y="816"/>
                </a:cxn>
                <a:cxn ang="0">
                  <a:pos x="3808" y="144"/>
                </a:cxn>
                <a:cxn ang="0">
                  <a:pos x="3904" y="0"/>
                </a:cxn>
              </a:cxnLst>
              <a:rect l="0" t="0" r="r" b="b"/>
              <a:pathLst>
                <a:path w="4368" h="1056">
                  <a:moveTo>
                    <a:pt x="544" y="1056"/>
                  </a:moveTo>
                  <a:cubicBezTo>
                    <a:pt x="272" y="1012"/>
                    <a:pt x="0" y="968"/>
                    <a:pt x="544" y="816"/>
                  </a:cubicBezTo>
                  <a:cubicBezTo>
                    <a:pt x="1088" y="664"/>
                    <a:pt x="3248" y="280"/>
                    <a:pt x="3808" y="144"/>
                  </a:cubicBezTo>
                  <a:cubicBezTo>
                    <a:pt x="4368" y="8"/>
                    <a:pt x="3888" y="24"/>
                    <a:pt x="3904" y="0"/>
                  </a:cubicBezTo>
                </a:path>
              </a:pathLst>
            </a:custGeom>
            <a:noFill/>
            <a:ln w="50800">
              <a:solidFill>
                <a:srgbClr val="008000"/>
              </a:solidFill>
              <a:round/>
              <a:headEnd type="stealth" w="med" len="med"/>
              <a:tailEnd/>
            </a:ln>
            <a:effectLst/>
          </p:spPr>
          <p:txBody>
            <a:bodyPr/>
            <a:lstStyle/>
            <a:p>
              <a:pPr defTabSz="914185" fontAlgn="auto">
                <a:spcBef>
                  <a:spcPts val="0"/>
                </a:spcBef>
                <a:spcAft>
                  <a:spcPts val="0"/>
                </a:spcAft>
                <a:defRPr/>
              </a:pPr>
              <a:endParaRPr lang="en-US" kern="0" dirty="0">
                <a:solidFill>
                  <a:sysClr val="windowText" lastClr="000000"/>
                </a:solidFill>
                <a:latin typeface="+mn-lt"/>
              </a:endParaRPr>
            </a:p>
          </p:txBody>
        </p:sp>
        <p:cxnSp>
          <p:nvCxnSpPr>
            <p:cNvPr id="31" name="AutoShape 22"/>
            <p:cNvCxnSpPr>
              <a:cxnSpLocks noChangeShapeType="1"/>
              <a:stCxn id="23" idx="3"/>
            </p:cNvCxnSpPr>
            <p:nvPr/>
          </p:nvCxnSpPr>
          <p:spPr bwMode="auto">
            <a:xfrm>
              <a:off x="2819400" y="4675195"/>
              <a:ext cx="457200" cy="623821"/>
            </a:xfrm>
            <a:prstGeom prst="curvedConnector2">
              <a:avLst/>
            </a:prstGeom>
            <a:noFill/>
            <a:ln w="38100">
              <a:solidFill>
                <a:srgbClr val="000000"/>
              </a:solidFill>
              <a:round/>
              <a:headEnd type="triangle" w="med" len="med"/>
              <a:tailEnd type="triangle" w="med" len="med"/>
            </a:ln>
          </p:spPr>
        </p:cxnSp>
        <p:sp>
          <p:nvSpPr>
            <p:cNvPr id="32" name="Oval 23"/>
            <p:cNvSpPr>
              <a:spLocks noChangeArrowheads="1"/>
            </p:cNvSpPr>
            <p:nvPr/>
          </p:nvSpPr>
          <p:spPr bwMode="auto">
            <a:xfrm>
              <a:off x="2667000" y="5334704"/>
              <a:ext cx="1143000" cy="760862"/>
            </a:xfrm>
            <a:prstGeom prst="ellipse">
              <a:avLst/>
            </a:prstGeom>
            <a:solidFill>
              <a:srgbClr val="EEC10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33" name="AutoShape 25"/>
            <p:cNvSpPr>
              <a:spLocks noChangeArrowheads="1"/>
            </p:cNvSpPr>
            <p:nvPr/>
          </p:nvSpPr>
          <p:spPr bwMode="auto">
            <a:xfrm>
              <a:off x="4038600" y="5638764"/>
              <a:ext cx="685800" cy="1527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34" name="Text Box 38"/>
            <p:cNvSpPr txBox="1">
              <a:spLocks noChangeArrowheads="1"/>
            </p:cNvSpPr>
            <p:nvPr/>
          </p:nvSpPr>
          <p:spPr bwMode="auto">
            <a:xfrm>
              <a:off x="2895600" y="5334704"/>
              <a:ext cx="990600" cy="580996"/>
            </a:xfrm>
            <a:prstGeom prst="rect">
              <a:avLst/>
            </a:prstGeom>
            <a:noFill/>
            <a:ln w="9525">
              <a:no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Bulk Gold</a:t>
              </a:r>
            </a:p>
          </p:txBody>
        </p:sp>
        <p:sp>
          <p:nvSpPr>
            <p:cNvPr id="35" name="Text Box 39"/>
            <p:cNvSpPr txBox="1">
              <a:spLocks noChangeArrowheads="1"/>
            </p:cNvSpPr>
            <p:nvPr/>
          </p:nvSpPr>
          <p:spPr bwMode="auto">
            <a:xfrm>
              <a:off x="3733800" y="5173395"/>
              <a:ext cx="1676400" cy="331182"/>
            </a:xfrm>
            <a:prstGeom prst="rect">
              <a:avLst/>
            </a:prstGeom>
            <a:noFill/>
            <a:ln w="9525">
              <a:no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Changes color</a:t>
              </a:r>
            </a:p>
          </p:txBody>
        </p:sp>
        <p:grpSp>
          <p:nvGrpSpPr>
            <p:cNvPr id="36" name="Group 47"/>
            <p:cNvGrpSpPr>
              <a:grpSpLocks/>
            </p:cNvGrpSpPr>
            <p:nvPr/>
          </p:nvGrpSpPr>
          <p:grpSpPr bwMode="auto">
            <a:xfrm>
              <a:off x="4800600" y="5410210"/>
              <a:ext cx="1219200" cy="1419228"/>
              <a:chOff x="3024" y="3408"/>
              <a:chExt cx="768" cy="894"/>
            </a:xfrm>
          </p:grpSpPr>
          <p:sp>
            <p:nvSpPr>
              <p:cNvPr id="56" name="Oval 26"/>
              <p:cNvSpPr>
                <a:spLocks noChangeArrowheads="1"/>
              </p:cNvSpPr>
              <p:nvPr/>
            </p:nvSpPr>
            <p:spPr bwMode="auto">
              <a:xfrm>
                <a:off x="3264" y="3504"/>
                <a:ext cx="96" cy="95"/>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7" name="Oval 27"/>
              <p:cNvSpPr>
                <a:spLocks noChangeArrowheads="1"/>
              </p:cNvSpPr>
              <p:nvPr/>
            </p:nvSpPr>
            <p:spPr bwMode="auto">
              <a:xfrm>
                <a:off x="3312" y="3648"/>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8" name="Oval 28"/>
              <p:cNvSpPr>
                <a:spLocks noChangeArrowheads="1"/>
              </p:cNvSpPr>
              <p:nvPr/>
            </p:nvSpPr>
            <p:spPr bwMode="auto">
              <a:xfrm>
                <a:off x="3456" y="3456"/>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9" name="Oval 29"/>
              <p:cNvSpPr>
                <a:spLocks noChangeArrowheads="1"/>
              </p:cNvSpPr>
              <p:nvPr/>
            </p:nvSpPr>
            <p:spPr bwMode="auto">
              <a:xfrm>
                <a:off x="3504" y="3552"/>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0" name="Oval 30"/>
              <p:cNvSpPr>
                <a:spLocks noChangeArrowheads="1"/>
              </p:cNvSpPr>
              <p:nvPr/>
            </p:nvSpPr>
            <p:spPr bwMode="auto">
              <a:xfrm>
                <a:off x="3504" y="3648"/>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1" name="Oval 31"/>
              <p:cNvSpPr>
                <a:spLocks noChangeArrowheads="1"/>
              </p:cNvSpPr>
              <p:nvPr/>
            </p:nvSpPr>
            <p:spPr bwMode="auto">
              <a:xfrm>
                <a:off x="3216" y="3600"/>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2" name="Oval 32"/>
              <p:cNvSpPr>
                <a:spLocks noChangeArrowheads="1"/>
              </p:cNvSpPr>
              <p:nvPr/>
            </p:nvSpPr>
            <p:spPr bwMode="auto">
              <a:xfrm>
                <a:off x="3312" y="3744"/>
                <a:ext cx="96" cy="95"/>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3" name="Oval 33"/>
              <p:cNvSpPr>
                <a:spLocks noChangeArrowheads="1"/>
              </p:cNvSpPr>
              <p:nvPr/>
            </p:nvSpPr>
            <p:spPr bwMode="auto">
              <a:xfrm>
                <a:off x="3456" y="3744"/>
                <a:ext cx="96" cy="95"/>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4" name="Oval 34"/>
              <p:cNvSpPr>
                <a:spLocks noChangeArrowheads="1"/>
              </p:cNvSpPr>
              <p:nvPr/>
            </p:nvSpPr>
            <p:spPr bwMode="auto">
              <a:xfrm>
                <a:off x="3360" y="3408"/>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5" name="Oval 35"/>
              <p:cNvSpPr>
                <a:spLocks noChangeArrowheads="1"/>
              </p:cNvSpPr>
              <p:nvPr/>
            </p:nvSpPr>
            <p:spPr bwMode="auto">
              <a:xfrm>
                <a:off x="3360" y="3552"/>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6" name="Oval 36"/>
              <p:cNvSpPr>
                <a:spLocks noChangeArrowheads="1"/>
              </p:cNvSpPr>
              <p:nvPr/>
            </p:nvSpPr>
            <p:spPr bwMode="auto">
              <a:xfrm>
                <a:off x="3456" y="3648"/>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7" name="Oval 37"/>
              <p:cNvSpPr>
                <a:spLocks noChangeArrowheads="1"/>
              </p:cNvSpPr>
              <p:nvPr/>
            </p:nvSpPr>
            <p:spPr bwMode="auto">
              <a:xfrm>
                <a:off x="3216" y="3696"/>
                <a:ext cx="96" cy="96"/>
              </a:xfrm>
              <a:prstGeom prst="ellipse">
                <a:avLst/>
              </a:prstGeom>
              <a:solidFill>
                <a:srgbClr val="CC0000"/>
              </a:solidFill>
              <a:ln w="9525">
                <a:solidFill>
                  <a:srgbClr val="000000"/>
                </a:solidFill>
                <a:round/>
                <a:headEnd/>
                <a:tailEnd/>
              </a:ln>
              <a:effectLst/>
              <a:scene3d>
                <a:camera prst="orthographicFront"/>
                <a:lightRig rig="threePt" dir="t"/>
              </a:scene3d>
              <a:sp3d>
                <a:bevelT/>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68" name="Text Box 40"/>
              <p:cNvSpPr txBox="1">
                <a:spLocks noChangeArrowheads="1"/>
              </p:cNvSpPr>
              <p:nvPr/>
            </p:nvSpPr>
            <p:spPr bwMode="auto">
              <a:xfrm>
                <a:off x="3024" y="3936"/>
                <a:ext cx="768" cy="366"/>
              </a:xfrm>
              <a:prstGeom prst="rect">
                <a:avLst/>
              </a:prstGeom>
              <a:noFill/>
              <a:ln w="9525">
                <a:noFill/>
                <a:miter lim="800000"/>
                <a:headEnd/>
                <a:tailEnd/>
              </a:ln>
              <a:effectLst/>
            </p:spPr>
            <p:txBody>
              <a:bodyPr>
                <a:spAutoFit/>
              </a:bodyPr>
              <a:lstStyle/>
              <a:p>
                <a:pPr defTabSz="914185" fontAlgn="auto">
                  <a:spcBef>
                    <a:spcPct val="50000"/>
                  </a:spcBef>
                  <a:spcAft>
                    <a:spcPts val="0"/>
                  </a:spcAft>
                  <a:defRPr/>
                </a:pPr>
                <a:r>
                  <a:rPr lang="en-US" kern="0" dirty="0">
                    <a:solidFill>
                      <a:sysClr val="windowText" lastClr="000000"/>
                    </a:solidFill>
                    <a:latin typeface="Berlin Sans FB Demi" pitchFamily="34" charset="0"/>
                  </a:rPr>
                  <a:t>Nano sized</a:t>
                </a:r>
              </a:p>
            </p:txBody>
          </p:sp>
        </p:grpSp>
        <p:pic>
          <p:nvPicPr>
            <p:cNvPr id="37" name="Picture 41"/>
            <p:cNvPicPr>
              <a:picLocks noChangeAspect="1" noChangeArrowheads="1"/>
            </p:cNvPicPr>
            <p:nvPr/>
          </p:nvPicPr>
          <p:blipFill>
            <a:blip r:embed="rId3"/>
            <a:srcRect t="46391" r="73581" b="22679"/>
            <a:stretch>
              <a:fillRect/>
            </a:stretch>
          </p:blipFill>
          <p:spPr bwMode="auto">
            <a:xfrm>
              <a:off x="6400800" y="4038600"/>
              <a:ext cx="2286000" cy="1752600"/>
            </a:xfrm>
            <a:prstGeom prst="rect">
              <a:avLst/>
            </a:prstGeom>
            <a:noFill/>
            <a:ln w="9525">
              <a:noFill/>
              <a:miter lim="800000"/>
              <a:headEnd/>
              <a:tailEnd/>
            </a:ln>
          </p:spPr>
        </p:pic>
        <p:sp>
          <p:nvSpPr>
            <p:cNvPr id="38" name="Text Box 42"/>
            <p:cNvSpPr txBox="1">
              <a:spLocks noChangeArrowheads="1"/>
            </p:cNvSpPr>
            <p:nvPr/>
          </p:nvSpPr>
          <p:spPr bwMode="auto">
            <a:xfrm>
              <a:off x="6096000" y="5791508"/>
              <a:ext cx="2971800" cy="1079197"/>
            </a:xfrm>
            <a:prstGeom prst="rect">
              <a:avLst/>
            </a:prstGeom>
            <a:noFill/>
            <a:ln w="9525">
              <a:noFill/>
              <a:miter lim="800000"/>
              <a:headEnd/>
              <a:tailEnd/>
            </a:ln>
            <a:effectLst/>
          </p:spPr>
          <p:txBody>
            <a:bodyPr>
              <a:spAutoFit/>
            </a:bodyPr>
            <a:lstStyle/>
            <a:p>
              <a:pPr algn="just" defTabSz="914185" fontAlgn="auto">
                <a:spcBef>
                  <a:spcPct val="50000"/>
                </a:spcBef>
                <a:spcAft>
                  <a:spcPts val="0"/>
                </a:spcAft>
                <a:defRPr/>
              </a:pPr>
              <a:r>
                <a:rPr lang="en-US" kern="0" dirty="0">
                  <a:solidFill>
                    <a:sysClr val="windowText" lastClr="000000"/>
                  </a:solidFill>
                  <a:latin typeface="Berlin Sans FB Demi" pitchFamily="34" charset="0"/>
                </a:rPr>
                <a:t>1480 stained glass, England. The ruby color is attributed to embedded gold nano particles</a:t>
              </a:r>
            </a:p>
          </p:txBody>
        </p:sp>
        <p:sp>
          <p:nvSpPr>
            <p:cNvPr id="39" name="Text Box 43"/>
            <p:cNvSpPr txBox="1">
              <a:spLocks noChangeArrowheads="1"/>
            </p:cNvSpPr>
            <p:nvPr/>
          </p:nvSpPr>
          <p:spPr bwMode="auto">
            <a:xfrm>
              <a:off x="2876550" y="6172653"/>
              <a:ext cx="747320" cy="359786"/>
            </a:xfrm>
            <a:prstGeom prst="rect">
              <a:avLst/>
            </a:prstGeom>
            <a:ln>
              <a:noFill/>
              <a:headEnd/>
              <a:tailEnd/>
            </a:ln>
          </p:spPr>
          <p:style>
            <a:lnRef idx="1">
              <a:schemeClr val="dk1"/>
            </a:lnRef>
            <a:fillRef idx="2">
              <a:schemeClr val="dk1"/>
            </a:fillRef>
            <a:effectRef idx="1">
              <a:schemeClr val="dk1"/>
            </a:effectRef>
            <a:fontRef idx="minor">
              <a:schemeClr val="dk1"/>
            </a:fontRef>
          </p:style>
          <p:txBody>
            <a:bodyPr wrap="none">
              <a:spAutoFit/>
            </a:bodyPr>
            <a:lstStyle/>
            <a:p>
              <a:pPr defTabSz="914185" fontAlgn="auto">
                <a:spcBef>
                  <a:spcPts val="0"/>
                </a:spcBef>
                <a:spcAft>
                  <a:spcPts val="0"/>
                </a:spcAft>
                <a:defRPr/>
              </a:pPr>
              <a:r>
                <a:rPr lang="en-US" sz="2000" b="1" i="1" kern="0" dirty="0">
                  <a:solidFill>
                    <a:schemeClr val="tx1"/>
                  </a:solidFill>
                  <a:latin typeface="Baskerville Old Face" pitchFamily="18" charset="0"/>
                </a:rPr>
                <a:t>Inert </a:t>
              </a:r>
            </a:p>
          </p:txBody>
        </p:sp>
        <p:sp>
          <p:nvSpPr>
            <p:cNvPr id="40" name="AutoShape 46"/>
            <p:cNvSpPr>
              <a:spLocks noChangeArrowheads="1"/>
            </p:cNvSpPr>
            <p:nvPr/>
          </p:nvSpPr>
          <p:spPr bwMode="auto">
            <a:xfrm rot="10654328">
              <a:off x="1600200" y="5638764"/>
              <a:ext cx="685800" cy="1527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grpSp>
          <p:nvGrpSpPr>
            <p:cNvPr id="41" name="Group 63"/>
            <p:cNvGrpSpPr>
              <a:grpSpLocks/>
            </p:cNvGrpSpPr>
            <p:nvPr/>
          </p:nvGrpSpPr>
          <p:grpSpPr bwMode="auto">
            <a:xfrm>
              <a:off x="762001" y="5181617"/>
              <a:ext cx="685801" cy="685802"/>
              <a:chOff x="486" y="3264"/>
              <a:chExt cx="474" cy="432"/>
            </a:xfrm>
          </p:grpSpPr>
          <p:sp>
            <p:nvSpPr>
              <p:cNvPr id="47" name="Oval 49"/>
              <p:cNvSpPr>
                <a:spLocks noChangeArrowheads="1"/>
              </p:cNvSpPr>
              <p:nvPr/>
            </p:nvSpPr>
            <p:spPr bwMode="auto">
              <a:xfrm>
                <a:off x="534" y="3360"/>
                <a:ext cx="185" cy="95"/>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48" name="Oval 51"/>
              <p:cNvSpPr>
                <a:spLocks noChangeArrowheads="1"/>
              </p:cNvSpPr>
              <p:nvPr/>
            </p:nvSpPr>
            <p:spPr bwMode="auto">
              <a:xfrm>
                <a:off x="726" y="3312"/>
                <a:ext cx="185"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49" name="Oval 52"/>
              <p:cNvSpPr>
                <a:spLocks noChangeArrowheads="1"/>
              </p:cNvSpPr>
              <p:nvPr/>
            </p:nvSpPr>
            <p:spPr bwMode="auto">
              <a:xfrm>
                <a:off x="773" y="3408"/>
                <a:ext cx="187"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0" name="Oval 54"/>
              <p:cNvSpPr>
                <a:spLocks noChangeArrowheads="1"/>
              </p:cNvSpPr>
              <p:nvPr/>
            </p:nvSpPr>
            <p:spPr bwMode="auto">
              <a:xfrm>
                <a:off x="486" y="3456"/>
                <a:ext cx="187"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1" name="Oval 55"/>
              <p:cNvSpPr>
                <a:spLocks noChangeArrowheads="1"/>
              </p:cNvSpPr>
              <p:nvPr/>
            </p:nvSpPr>
            <p:spPr bwMode="auto">
              <a:xfrm>
                <a:off x="581" y="3600"/>
                <a:ext cx="187"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2" name="Oval 56"/>
              <p:cNvSpPr>
                <a:spLocks noChangeArrowheads="1"/>
              </p:cNvSpPr>
              <p:nvPr/>
            </p:nvSpPr>
            <p:spPr bwMode="auto">
              <a:xfrm>
                <a:off x="726" y="3600"/>
                <a:ext cx="185"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3" name="Oval 57"/>
              <p:cNvSpPr>
                <a:spLocks noChangeArrowheads="1"/>
              </p:cNvSpPr>
              <p:nvPr/>
            </p:nvSpPr>
            <p:spPr bwMode="auto">
              <a:xfrm>
                <a:off x="630" y="3264"/>
                <a:ext cx="187"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4" name="Oval 58"/>
              <p:cNvSpPr>
                <a:spLocks noChangeArrowheads="1"/>
              </p:cNvSpPr>
              <p:nvPr/>
            </p:nvSpPr>
            <p:spPr bwMode="auto">
              <a:xfrm>
                <a:off x="630" y="3408"/>
                <a:ext cx="187"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55" name="Oval 59"/>
              <p:cNvSpPr>
                <a:spLocks noChangeArrowheads="1"/>
              </p:cNvSpPr>
              <p:nvPr/>
            </p:nvSpPr>
            <p:spPr bwMode="auto">
              <a:xfrm>
                <a:off x="726" y="3504"/>
                <a:ext cx="185" cy="95"/>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grpSp>
        <p:grpSp>
          <p:nvGrpSpPr>
            <p:cNvPr id="42" name="Group 64"/>
            <p:cNvGrpSpPr>
              <a:grpSpLocks/>
            </p:cNvGrpSpPr>
            <p:nvPr/>
          </p:nvGrpSpPr>
          <p:grpSpPr bwMode="auto">
            <a:xfrm>
              <a:off x="304800" y="5562597"/>
              <a:ext cx="2133600" cy="901700"/>
              <a:chOff x="192" y="3504"/>
              <a:chExt cx="1344" cy="568"/>
            </a:xfrm>
          </p:grpSpPr>
          <p:sp>
            <p:nvSpPr>
              <p:cNvPr id="43" name="Oval 50"/>
              <p:cNvSpPr>
                <a:spLocks noChangeArrowheads="1"/>
              </p:cNvSpPr>
              <p:nvPr/>
            </p:nvSpPr>
            <p:spPr bwMode="auto">
              <a:xfrm>
                <a:off x="582" y="3504"/>
                <a:ext cx="186"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44" name="Oval 53"/>
              <p:cNvSpPr>
                <a:spLocks noChangeArrowheads="1"/>
              </p:cNvSpPr>
              <p:nvPr/>
            </p:nvSpPr>
            <p:spPr bwMode="auto">
              <a:xfrm>
                <a:off x="774" y="3504"/>
                <a:ext cx="186"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45" name="Oval 60"/>
              <p:cNvSpPr>
                <a:spLocks noChangeArrowheads="1"/>
              </p:cNvSpPr>
              <p:nvPr/>
            </p:nvSpPr>
            <p:spPr bwMode="auto">
              <a:xfrm>
                <a:off x="486" y="3552"/>
                <a:ext cx="186" cy="96"/>
              </a:xfrm>
              <a:prstGeom prst="ellipse">
                <a:avLst/>
              </a:prstGeom>
              <a:solidFill>
                <a:srgbClr val="CC0000"/>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46" name="Text Box 61"/>
              <p:cNvSpPr txBox="1">
                <a:spLocks noChangeArrowheads="1"/>
              </p:cNvSpPr>
              <p:nvPr/>
            </p:nvSpPr>
            <p:spPr bwMode="auto">
              <a:xfrm>
                <a:off x="192" y="3847"/>
                <a:ext cx="1344" cy="225"/>
              </a:xfrm>
              <a:prstGeom prst="rect">
                <a:avLst/>
              </a:prstGeom>
              <a:noFill/>
              <a:ln w="9525">
                <a:noFill/>
                <a:miter lim="800000"/>
                <a:headEnd/>
                <a:tailEnd/>
              </a:ln>
              <a:effectLst/>
            </p:spPr>
            <p:txBody>
              <a:bodyPr>
                <a:spAutoFit/>
              </a:bodyPr>
              <a:lstStyle/>
              <a:p>
                <a:pPr algn="ctr" defTabSz="914185" fontAlgn="auto">
                  <a:lnSpc>
                    <a:spcPct val="30000"/>
                  </a:lnSpc>
                  <a:spcBef>
                    <a:spcPct val="50000"/>
                  </a:spcBef>
                  <a:spcAft>
                    <a:spcPts val="0"/>
                  </a:spcAft>
                  <a:defRPr/>
                </a:pPr>
                <a:r>
                  <a:rPr lang="en-US" kern="0" dirty="0">
                    <a:solidFill>
                      <a:sysClr val="windowText" lastClr="000000"/>
                    </a:solidFill>
                    <a:latin typeface="Berlin Sans FB Demi" pitchFamily="34" charset="0"/>
                  </a:rPr>
                  <a:t>2nm</a:t>
                </a:r>
              </a:p>
              <a:p>
                <a:pPr algn="ctr" defTabSz="914185" fontAlgn="auto">
                  <a:lnSpc>
                    <a:spcPct val="30000"/>
                  </a:lnSpc>
                  <a:spcBef>
                    <a:spcPct val="50000"/>
                  </a:spcBef>
                  <a:spcAft>
                    <a:spcPts val="0"/>
                  </a:spcAft>
                  <a:defRPr/>
                </a:pPr>
                <a:r>
                  <a:rPr lang="en-US" kern="0" dirty="0">
                    <a:solidFill>
                      <a:sysClr val="windowText" lastClr="000000"/>
                    </a:solidFill>
                    <a:latin typeface="Berlin Sans FB Demi" pitchFamily="34" charset="0"/>
                  </a:rPr>
                  <a:t>Low temp; </a:t>
                </a:r>
                <a:r>
                  <a:rPr lang="en-US" kern="0" dirty="0">
                    <a:solidFill>
                      <a:srgbClr val="C00000"/>
                    </a:solidFill>
                    <a:latin typeface="Berlin Sans FB Demi" pitchFamily="34" charset="0"/>
                  </a:rPr>
                  <a:t>catalyst</a:t>
                </a:r>
              </a:p>
            </p:txBody>
          </p:sp>
        </p:grpSp>
      </p:grpSp>
      <p:sp>
        <p:nvSpPr>
          <p:cNvPr id="69" name="AutoShape 13"/>
          <p:cNvSpPr>
            <a:spLocks noChangeArrowheads="1"/>
          </p:cNvSpPr>
          <p:nvPr/>
        </p:nvSpPr>
        <p:spPr bwMode="auto">
          <a:xfrm>
            <a:off x="5867400" y="1600200"/>
            <a:ext cx="533400" cy="254000"/>
          </a:xfrm>
          <a:prstGeom prst="notchedRightArrow">
            <a:avLst>
              <a:gd name="adj1" fmla="val 50000"/>
              <a:gd name="adj2" fmla="val 58333"/>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
        <p:nvSpPr>
          <p:cNvPr id="70" name="AutoShape 13"/>
          <p:cNvSpPr>
            <a:spLocks noChangeArrowheads="1"/>
          </p:cNvSpPr>
          <p:nvPr/>
        </p:nvSpPr>
        <p:spPr bwMode="auto">
          <a:xfrm>
            <a:off x="3048000" y="1600200"/>
            <a:ext cx="533400" cy="254000"/>
          </a:xfrm>
          <a:prstGeom prst="notchedRightArrow">
            <a:avLst>
              <a:gd name="adj1" fmla="val 50000"/>
              <a:gd name="adj2" fmla="val 58333"/>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defTabSz="914185" fontAlgn="auto">
              <a:spcBef>
                <a:spcPts val="0"/>
              </a:spcBef>
              <a:spcAft>
                <a:spcPts val="0"/>
              </a:spcAft>
              <a:defRPr/>
            </a:pPr>
            <a:endParaRPr lang="en-US" kern="0" dirty="0">
              <a:solidFill>
                <a:sysClr val="windowText" lastClr="000000"/>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txBox="1">
            <a:spLocks noChangeArrowheads="1"/>
          </p:cNvSpPr>
          <p:nvPr/>
        </p:nvSpPr>
        <p:spPr>
          <a:xfrm>
            <a:off x="381000" y="1371600"/>
            <a:ext cx="2438400" cy="5181600"/>
          </a:xfrm>
          <a:prstGeom prst="rect">
            <a:avLst/>
          </a:prstGeom>
          <a:noFill/>
          <a:ln/>
        </p:spPr>
        <p:txBody>
          <a:bodyPr vert="horz" lIns="91440" tIns="45720" rIns="91440" bIns="45720" rtlCol="0">
            <a:normAutofit/>
          </a:bodyPr>
          <a:lstStyle/>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On becoming </a:t>
            </a:r>
            <a:r>
              <a:rPr kumimoji="0" lang="en-US" sz="18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nanosized</a:t>
            </a: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large no. of atoms are on surface</a:t>
            </a: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Surface is strained</a:t>
            </a: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Bonds are broken (‘dangling’ bonds)</a:t>
            </a: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This makes the surface highly reactive</a:t>
            </a: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80000"/>
              </a:lnSpc>
              <a:spcBef>
                <a:spcPct val="20000"/>
              </a:spcBef>
              <a:spcAft>
                <a:spcPts val="0"/>
              </a:spcAft>
              <a:buClr>
                <a:srgbClr val="A50021"/>
              </a:buClr>
              <a:buSzTx/>
              <a:buFont typeface="Wingdings" pitchFamily="2" charset="2"/>
              <a:buChar char="v"/>
              <a:tabLst/>
              <a:defRPr/>
            </a:pPr>
            <a:r>
              <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Increased porosity in nano particles allows better adsorption</a:t>
            </a:r>
          </a:p>
        </p:txBody>
      </p:sp>
      <p:grpSp>
        <p:nvGrpSpPr>
          <p:cNvPr id="19" name="Group 18"/>
          <p:cNvGrpSpPr/>
          <p:nvPr/>
        </p:nvGrpSpPr>
        <p:grpSpPr>
          <a:xfrm>
            <a:off x="2743200" y="1371600"/>
            <a:ext cx="6400800" cy="4362450"/>
            <a:chOff x="2895600" y="838200"/>
            <a:chExt cx="6400800" cy="4362450"/>
          </a:xfrm>
        </p:grpSpPr>
        <p:sp>
          <p:nvSpPr>
            <p:cNvPr id="5" name="Text Box 11"/>
            <p:cNvSpPr txBox="1">
              <a:spLocks noChangeArrowheads="1"/>
            </p:cNvSpPr>
            <p:nvPr/>
          </p:nvSpPr>
          <p:spPr bwMode="auto">
            <a:xfrm>
              <a:off x="6705600" y="838200"/>
              <a:ext cx="2362200" cy="641350"/>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B. Strained surface (nano sized particles)</a:t>
              </a:r>
            </a:p>
          </p:txBody>
        </p:sp>
        <p:grpSp>
          <p:nvGrpSpPr>
            <p:cNvPr id="6" name="Group 17"/>
            <p:cNvGrpSpPr>
              <a:grpSpLocks/>
            </p:cNvGrpSpPr>
            <p:nvPr/>
          </p:nvGrpSpPr>
          <p:grpSpPr bwMode="auto">
            <a:xfrm>
              <a:off x="2895600" y="838200"/>
              <a:ext cx="6400800" cy="4362450"/>
              <a:chOff x="1584" y="864"/>
              <a:chExt cx="4032" cy="2748"/>
            </a:xfrm>
          </p:grpSpPr>
          <p:pic>
            <p:nvPicPr>
              <p:cNvPr id="7" name="Picture 4" descr="broken bonds"/>
              <p:cNvPicPr>
                <a:picLocks noChangeAspect="1" noChangeArrowheads="1"/>
              </p:cNvPicPr>
              <p:nvPr/>
            </p:nvPicPr>
            <p:blipFill>
              <a:blip r:embed="rId3"/>
              <a:srcRect/>
              <a:stretch>
                <a:fillRect/>
              </a:stretch>
            </p:blipFill>
            <p:spPr bwMode="auto">
              <a:xfrm>
                <a:off x="1584" y="1248"/>
                <a:ext cx="4032" cy="2208"/>
              </a:xfrm>
              <a:prstGeom prst="rect">
                <a:avLst/>
              </a:prstGeom>
              <a:noFill/>
            </p:spPr>
          </p:pic>
          <p:sp>
            <p:nvSpPr>
              <p:cNvPr id="8" name="Text Box 10"/>
              <p:cNvSpPr txBox="1">
                <a:spLocks noChangeArrowheads="1"/>
              </p:cNvSpPr>
              <p:nvPr/>
            </p:nvSpPr>
            <p:spPr bwMode="auto">
              <a:xfrm>
                <a:off x="1872" y="864"/>
                <a:ext cx="1344" cy="404"/>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A. Bulk material : no broken bonds</a:t>
                </a:r>
              </a:p>
            </p:txBody>
          </p:sp>
          <p:sp>
            <p:nvSpPr>
              <p:cNvPr id="9" name="Oval 12"/>
              <p:cNvSpPr>
                <a:spLocks noChangeArrowheads="1"/>
              </p:cNvSpPr>
              <p:nvPr/>
            </p:nvSpPr>
            <p:spPr bwMode="auto">
              <a:xfrm>
                <a:off x="4080" y="2112"/>
                <a:ext cx="480" cy="288"/>
              </a:xfrm>
              <a:prstGeom prst="ellipse">
                <a:avLst/>
              </a:prstGeom>
              <a:noFill/>
              <a:ln w="38100">
                <a:solidFill>
                  <a:srgbClr val="FF6600"/>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10" name="Oval 13"/>
              <p:cNvSpPr>
                <a:spLocks noChangeArrowheads="1"/>
              </p:cNvSpPr>
              <p:nvPr/>
            </p:nvSpPr>
            <p:spPr bwMode="auto">
              <a:xfrm rot="-3035960">
                <a:off x="4944" y="2160"/>
                <a:ext cx="480" cy="288"/>
              </a:xfrm>
              <a:prstGeom prst="ellipse">
                <a:avLst/>
              </a:prstGeom>
              <a:noFill/>
              <a:ln w="38100">
                <a:solidFill>
                  <a:srgbClr val="FF6600"/>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11" name="Rectangle 14"/>
              <p:cNvSpPr>
                <a:spLocks noChangeArrowheads="1"/>
              </p:cNvSpPr>
              <p:nvPr/>
            </p:nvSpPr>
            <p:spPr bwMode="auto">
              <a:xfrm>
                <a:off x="3120" y="3360"/>
                <a:ext cx="1143" cy="252"/>
              </a:xfrm>
              <a:prstGeom prst="rect">
                <a:avLst/>
              </a:prstGeom>
              <a:noFill/>
              <a:ln w="9525">
                <a:noFill/>
                <a:miter lim="800000"/>
                <a:headEnd/>
                <a:tailEnd/>
              </a:ln>
              <a:effectLst/>
            </p:spPr>
            <p:txBody>
              <a:bodyPr wrap="none">
                <a:spAutoFit/>
              </a:bodyPr>
              <a:lstStyle/>
              <a:p>
                <a:pPr>
                  <a:spcBef>
                    <a:spcPct val="50000"/>
                  </a:spcBef>
                </a:pPr>
                <a:r>
                  <a:rPr lang="en-US" sz="2000"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Dangling bonds</a:t>
                </a:r>
              </a:p>
            </p:txBody>
          </p:sp>
          <p:sp>
            <p:nvSpPr>
              <p:cNvPr id="12" name="Line 15"/>
              <p:cNvSpPr>
                <a:spLocks noChangeShapeType="1"/>
              </p:cNvSpPr>
              <p:nvPr/>
            </p:nvSpPr>
            <p:spPr bwMode="auto">
              <a:xfrm flipH="1">
                <a:off x="3552" y="2352"/>
                <a:ext cx="624" cy="1056"/>
              </a:xfrm>
              <a:prstGeom prst="line">
                <a:avLst/>
              </a:prstGeom>
              <a:noFill/>
              <a:ln w="38100">
                <a:solidFill>
                  <a:srgbClr val="FF6600"/>
                </a:solidFill>
                <a:round/>
                <a:headEnd/>
                <a:tailEnd type="triangle" w="med" len="med"/>
              </a:ln>
              <a:effectLst/>
            </p:spPr>
            <p:txBody>
              <a:bodyPr/>
              <a:lstStyle/>
              <a:p>
                <a:endParaRPr lang="en-US">
                  <a:latin typeface="Times New Roman" pitchFamily="18" charset="0"/>
                  <a:cs typeface="Times New Roman" pitchFamily="18" charset="0"/>
                </a:endParaRPr>
              </a:p>
            </p:txBody>
          </p:sp>
          <p:sp>
            <p:nvSpPr>
              <p:cNvPr id="13" name="Line 16"/>
              <p:cNvSpPr>
                <a:spLocks noChangeShapeType="1"/>
              </p:cNvSpPr>
              <p:nvPr/>
            </p:nvSpPr>
            <p:spPr bwMode="auto">
              <a:xfrm flipH="1">
                <a:off x="3696" y="2496"/>
                <a:ext cx="1344" cy="912"/>
              </a:xfrm>
              <a:prstGeom prst="line">
                <a:avLst/>
              </a:prstGeom>
              <a:noFill/>
              <a:ln w="38100">
                <a:solidFill>
                  <a:srgbClr val="FF6600"/>
                </a:solidFill>
                <a:round/>
                <a:headEnd/>
                <a:tailEnd type="triangle" w="med" len="med"/>
              </a:ln>
              <a:effectLst/>
            </p:spPr>
            <p:txBody>
              <a:bodyPr/>
              <a:lstStyle/>
              <a:p>
                <a:endParaRPr lang="en-US">
                  <a:latin typeface="Times New Roman" pitchFamily="18" charset="0"/>
                  <a:cs typeface="Times New Roman" pitchFamily="18" charset="0"/>
                </a:endParaRPr>
              </a:p>
            </p:txBody>
          </p:sp>
        </p:grpSp>
      </p:grpSp>
      <p:grpSp>
        <p:nvGrpSpPr>
          <p:cNvPr id="14" name="Group 19"/>
          <p:cNvGrpSpPr/>
          <p:nvPr/>
        </p:nvGrpSpPr>
        <p:grpSpPr>
          <a:xfrm>
            <a:off x="0" y="0"/>
            <a:ext cx="428627" cy="6857999"/>
            <a:chOff x="8715374" y="0"/>
            <a:chExt cx="428627" cy="6857999"/>
          </a:xfrm>
        </p:grpSpPr>
        <p:pic>
          <p:nvPicPr>
            <p:cNvPr id="15"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20000" y="1095375"/>
              <a:ext cx="2619375" cy="428626"/>
            </a:xfrm>
            <a:prstGeom prst="rect">
              <a:avLst/>
            </a:prstGeom>
            <a:noFill/>
          </p:spPr>
        </p:pic>
        <p:pic>
          <p:nvPicPr>
            <p:cNvPr id="16"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3686175"/>
              <a:ext cx="2619375" cy="428626"/>
            </a:xfrm>
            <a:prstGeom prst="rect">
              <a:avLst/>
            </a:prstGeom>
            <a:noFill/>
          </p:spPr>
        </p:pic>
        <p:pic>
          <p:nvPicPr>
            <p:cNvPr id="17"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5333999"/>
              <a:ext cx="2619375" cy="428626"/>
            </a:xfrm>
            <a:prstGeom prst="rect">
              <a:avLst/>
            </a:prstGeom>
            <a:noFill/>
          </p:spPr>
        </p:pic>
      </p:grpSp>
      <p:sp>
        <p:nvSpPr>
          <p:cNvPr id="18" name="Rectangle 2"/>
          <p:cNvSpPr txBox="1">
            <a:spLocks noChangeArrowheads="1"/>
          </p:cNvSpPr>
          <p:nvPr/>
        </p:nvSpPr>
        <p:spPr>
          <a:xfrm>
            <a:off x="685800" y="2286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Examples of some special properties at the nano sizes</a:t>
            </a:r>
          </a:p>
        </p:txBody>
      </p:sp>
      <p:sp>
        <p:nvSpPr>
          <p:cNvPr id="2" name="Slide Number Placeholder 1">
            <a:extLst>
              <a:ext uri="{FF2B5EF4-FFF2-40B4-BE49-F238E27FC236}">
                <a16:creationId xmlns:a16="http://schemas.microsoft.com/office/drawing/2014/main" id="{DCB4227D-7017-4BF6-A831-68B792F82F71}"/>
              </a:ext>
            </a:extLst>
          </p:cNvPr>
          <p:cNvSpPr>
            <a:spLocks noGrp="1"/>
          </p:cNvSpPr>
          <p:nvPr>
            <p:ph type="sldNum" sz="quarter" idx="12"/>
          </p:nvPr>
        </p:nvSpPr>
        <p:spPr/>
        <p:txBody>
          <a:bodyPr/>
          <a:lstStyle/>
          <a:p>
            <a:fld id="{0C192B01-843B-4FBE-864E-4A2795C52AA9}"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descr="frog1"/>
          <p:cNvPicPr>
            <a:picLocks noChangeAspect="1" noChangeArrowheads="1"/>
          </p:cNvPicPr>
          <p:nvPr/>
        </p:nvPicPr>
        <p:blipFill>
          <a:blip r:embed="rId3"/>
          <a:srcRect/>
          <a:stretch>
            <a:fillRect/>
          </a:stretch>
        </p:blipFill>
        <p:spPr bwMode="auto">
          <a:xfrm>
            <a:off x="3505200" y="4114800"/>
            <a:ext cx="4038600" cy="2432050"/>
          </a:xfrm>
          <a:prstGeom prst="rect">
            <a:avLst/>
          </a:prstGeom>
          <a:noFill/>
        </p:spPr>
      </p:pic>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838200" y="0"/>
            <a:ext cx="8229600" cy="838200"/>
          </a:xfrm>
          <a:prstGeom prst="rect">
            <a:avLst/>
          </a:prstGeom>
        </p:spPr>
        <p:txBody>
          <a:bodyPr vert="horz" lIns="91440" tIns="45720" rIns="91440" bIns="45720" rtlCol="0" anchor="ctr">
            <a:normAutofit fontScale="975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General types of nanostructures:</a:t>
            </a:r>
          </a:p>
        </p:txBody>
      </p:sp>
      <p:sp>
        <p:nvSpPr>
          <p:cNvPr id="17" name="Rectangle 3"/>
          <p:cNvSpPr txBox="1">
            <a:spLocks noChangeArrowheads="1"/>
          </p:cNvSpPr>
          <p:nvPr/>
        </p:nvSpPr>
        <p:spPr bwMode="auto">
          <a:xfrm>
            <a:off x="533400" y="3886200"/>
            <a:ext cx="28194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69900" lvl="0" indent="-469900" algn="just" fontAlgn="base">
              <a:lnSpc>
                <a:spcPct val="80000"/>
              </a:lnSpc>
              <a:spcBef>
                <a:spcPct val="20000"/>
              </a:spcBef>
              <a:spcAft>
                <a:spcPct val="0"/>
              </a:spcAft>
              <a:buClr>
                <a:srgbClr val="990033"/>
              </a:buClr>
              <a:buSzPct val="70000"/>
            </a:pPr>
            <a:endParaRPr lang="en-US" sz="2000" kern="0" dirty="0">
              <a:solidFill>
                <a:srgbClr val="000000"/>
              </a:solidFill>
              <a:latin typeface="Times New Roman"/>
            </a:endParaRPr>
          </a:p>
          <a:p>
            <a:pPr marL="469900" lvl="0" indent="-469900" algn="just" fontAlgn="base">
              <a:lnSpc>
                <a:spcPct val="80000"/>
              </a:lnSpc>
              <a:spcBef>
                <a:spcPct val="20000"/>
              </a:spcBef>
              <a:spcAft>
                <a:spcPct val="0"/>
              </a:spcAft>
              <a:buClr>
                <a:srgbClr val="990033"/>
              </a:buClr>
              <a:buSzPct val="70000"/>
              <a:buFont typeface="Wingdings" pitchFamily="2" charset="2"/>
              <a:buChar char="v"/>
            </a:pPr>
            <a:r>
              <a:rPr lang="en-US" sz="2000" kern="0" dirty="0">
                <a:solidFill>
                  <a:srgbClr val="000000"/>
                </a:solidFill>
                <a:latin typeface="Times New Roman"/>
              </a:rPr>
              <a:t>their fluorescence emission is stable</a:t>
            </a:r>
          </a:p>
          <a:p>
            <a:pPr marL="469900" lvl="0" indent="-469900" algn="just" fontAlgn="base">
              <a:lnSpc>
                <a:spcPct val="80000"/>
              </a:lnSpc>
              <a:spcBef>
                <a:spcPct val="20000"/>
              </a:spcBef>
              <a:spcAft>
                <a:spcPct val="0"/>
              </a:spcAft>
              <a:buClr>
                <a:srgbClr val="990033"/>
              </a:buClr>
              <a:buSzPct val="70000"/>
              <a:buFont typeface="Wingdings" pitchFamily="2" charset="2"/>
              <a:buChar char="v"/>
            </a:pPr>
            <a:endParaRPr lang="en-US" sz="2000" kern="0" dirty="0">
              <a:solidFill>
                <a:srgbClr val="000000"/>
              </a:solidFill>
              <a:latin typeface="Times New Roman"/>
            </a:endParaRPr>
          </a:p>
          <a:p>
            <a:pPr marL="469900" lvl="0" indent="-469900" algn="just" fontAlgn="base">
              <a:lnSpc>
                <a:spcPct val="80000"/>
              </a:lnSpc>
              <a:spcBef>
                <a:spcPct val="20000"/>
              </a:spcBef>
              <a:spcAft>
                <a:spcPct val="0"/>
              </a:spcAft>
              <a:buClr>
                <a:srgbClr val="990033"/>
              </a:buClr>
              <a:buSzPct val="70000"/>
              <a:buFont typeface="Wingdings" pitchFamily="2" charset="2"/>
              <a:buChar char="v"/>
            </a:pPr>
            <a:r>
              <a:rPr lang="en-US" sz="2000" kern="0" dirty="0">
                <a:solidFill>
                  <a:srgbClr val="000000"/>
                </a:solidFill>
                <a:latin typeface="Times New Roman"/>
              </a:rPr>
              <a:t>(color) tuned by varying the particle size or composition.</a:t>
            </a:r>
          </a:p>
          <a:p>
            <a:pPr marL="469900" lvl="0" indent="-469900" algn="just" fontAlgn="base">
              <a:lnSpc>
                <a:spcPct val="80000"/>
              </a:lnSpc>
              <a:spcBef>
                <a:spcPct val="20000"/>
              </a:spcBef>
              <a:spcAft>
                <a:spcPct val="0"/>
              </a:spcAft>
              <a:buClr>
                <a:srgbClr val="990033"/>
              </a:buClr>
              <a:buSzPct val="70000"/>
              <a:buFont typeface="Wingdings" pitchFamily="2" charset="2"/>
              <a:buChar char="v"/>
            </a:pPr>
            <a:endParaRPr lang="en-US" sz="2000" kern="0" dirty="0">
              <a:solidFill>
                <a:srgbClr val="000000"/>
              </a:solidFill>
              <a:latin typeface="Times New Roman"/>
            </a:endParaRPr>
          </a:p>
          <a:p>
            <a:pPr marL="469900" lvl="0" indent="-469900" algn="just" fontAlgn="base">
              <a:lnSpc>
                <a:spcPct val="80000"/>
              </a:lnSpc>
              <a:spcBef>
                <a:spcPct val="20000"/>
              </a:spcBef>
              <a:spcAft>
                <a:spcPct val="0"/>
              </a:spcAft>
              <a:buClr>
                <a:srgbClr val="990033"/>
              </a:buClr>
              <a:buSzPct val="70000"/>
              <a:buFont typeface="Wingdings" pitchFamily="2" charset="2"/>
              <a:buChar char="v"/>
            </a:pPr>
            <a:r>
              <a:rPr lang="en-US" sz="2000" kern="0" dirty="0">
                <a:solidFill>
                  <a:srgbClr val="000000"/>
                </a:solidFill>
                <a:latin typeface="Times New Roman"/>
              </a:rPr>
              <a:t>used as tracers</a:t>
            </a:r>
          </a:p>
        </p:txBody>
      </p:sp>
      <p:sp>
        <p:nvSpPr>
          <p:cNvPr id="27" name="WordArt 5"/>
          <p:cNvSpPr>
            <a:spLocks noChangeArrowheads="1" noChangeShapeType="1" noTextEdit="1"/>
          </p:cNvSpPr>
          <p:nvPr/>
        </p:nvSpPr>
        <p:spPr bwMode="auto">
          <a:xfrm>
            <a:off x="771525" y="838200"/>
            <a:ext cx="3648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Quantum dots </a:t>
            </a:r>
          </a:p>
        </p:txBody>
      </p:sp>
      <p:grpSp>
        <p:nvGrpSpPr>
          <p:cNvPr id="37" name="Group 36"/>
          <p:cNvGrpSpPr/>
          <p:nvPr/>
        </p:nvGrpSpPr>
        <p:grpSpPr>
          <a:xfrm>
            <a:off x="3886201" y="1590675"/>
            <a:ext cx="5410199" cy="4429125"/>
            <a:chOff x="3886201" y="1743075"/>
            <a:chExt cx="5410199" cy="4429125"/>
          </a:xfrm>
        </p:grpSpPr>
        <p:grpSp>
          <p:nvGrpSpPr>
            <p:cNvPr id="28" name="Group 18"/>
            <p:cNvGrpSpPr>
              <a:grpSpLocks/>
            </p:cNvGrpSpPr>
            <p:nvPr/>
          </p:nvGrpSpPr>
          <p:grpSpPr bwMode="auto">
            <a:xfrm>
              <a:off x="3886201" y="1743075"/>
              <a:ext cx="5186363" cy="4429125"/>
              <a:chOff x="2453" y="1098"/>
              <a:chExt cx="3267" cy="2790"/>
            </a:xfrm>
          </p:grpSpPr>
          <p:pic>
            <p:nvPicPr>
              <p:cNvPr id="29" name="Picture 6" descr="Nano-CdSe"/>
              <p:cNvPicPr>
                <a:picLocks noChangeAspect="1" noChangeArrowheads="1"/>
              </p:cNvPicPr>
              <p:nvPr/>
            </p:nvPicPr>
            <p:blipFill>
              <a:blip r:embed="rId5"/>
              <a:srcRect/>
              <a:stretch>
                <a:fillRect/>
              </a:stretch>
            </p:blipFill>
            <p:spPr bwMode="auto">
              <a:xfrm>
                <a:off x="2501" y="1098"/>
                <a:ext cx="1824" cy="966"/>
              </a:xfrm>
              <a:prstGeom prst="rect">
                <a:avLst/>
              </a:prstGeom>
              <a:noFill/>
            </p:spPr>
          </p:pic>
          <p:sp>
            <p:nvSpPr>
              <p:cNvPr id="30" name="AutoShape 11"/>
              <p:cNvSpPr>
                <a:spLocks noChangeArrowheads="1"/>
              </p:cNvSpPr>
              <p:nvPr/>
            </p:nvSpPr>
            <p:spPr bwMode="auto">
              <a:xfrm>
                <a:off x="4224" y="1496"/>
                <a:ext cx="384" cy="48"/>
              </a:xfrm>
              <a:prstGeom prst="rightArrow">
                <a:avLst>
                  <a:gd name="adj1" fmla="val 50000"/>
                  <a:gd name="adj2" fmla="val 200000"/>
                </a:avLst>
              </a:prstGeom>
              <a:solidFill>
                <a:srgbClr val="CC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Text Box 12"/>
              <p:cNvSpPr txBox="1">
                <a:spLocks noChangeArrowheads="1"/>
              </p:cNvSpPr>
              <p:nvPr/>
            </p:nvSpPr>
            <p:spPr bwMode="auto">
              <a:xfrm>
                <a:off x="2453" y="2160"/>
                <a:ext cx="2112" cy="407"/>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Bodoni MT" pitchFamily="18" charset="0"/>
                  </a:rPr>
                  <a:t>Imaging of mice brain cells using:</a:t>
                </a:r>
              </a:p>
            </p:txBody>
          </p:sp>
          <p:sp>
            <p:nvSpPr>
              <p:cNvPr id="32" name="AutoShape 13"/>
              <p:cNvSpPr>
                <a:spLocks noChangeArrowheads="1"/>
              </p:cNvSpPr>
              <p:nvPr/>
            </p:nvSpPr>
            <p:spPr bwMode="auto">
              <a:xfrm>
                <a:off x="4659" y="3186"/>
                <a:ext cx="384" cy="48"/>
              </a:xfrm>
              <a:prstGeom prst="rightArrow">
                <a:avLst>
                  <a:gd name="adj1" fmla="val 50000"/>
                  <a:gd name="adj2" fmla="val 200000"/>
                </a:avLst>
              </a:prstGeom>
              <a:solidFill>
                <a:srgbClr val="CC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AutoShape 15"/>
              <p:cNvSpPr>
                <a:spLocks noChangeArrowheads="1"/>
              </p:cNvSpPr>
              <p:nvPr/>
            </p:nvSpPr>
            <p:spPr bwMode="auto">
              <a:xfrm>
                <a:off x="4659" y="3618"/>
                <a:ext cx="384" cy="48"/>
              </a:xfrm>
              <a:prstGeom prst="rightArrow">
                <a:avLst>
                  <a:gd name="adj1" fmla="val 50000"/>
                  <a:gd name="adj2" fmla="val 200000"/>
                </a:avLst>
              </a:prstGeom>
              <a:solidFill>
                <a:srgbClr val="CCCC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Text Box 16"/>
              <p:cNvSpPr txBox="1">
                <a:spLocks noChangeArrowheads="1"/>
              </p:cNvSpPr>
              <p:nvPr/>
            </p:nvSpPr>
            <p:spPr bwMode="auto">
              <a:xfrm>
                <a:off x="5091" y="3522"/>
                <a:ext cx="629" cy="366"/>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Bodoni MT" pitchFamily="18" charset="0"/>
                  </a:rPr>
                  <a:t>Quantum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Bodoni MT" pitchFamily="18" charset="0"/>
                  </a:rPr>
                  <a:t>dots</a:t>
                </a:r>
              </a:p>
            </p:txBody>
          </p:sp>
        </p:grpSp>
        <p:sp>
          <p:nvSpPr>
            <p:cNvPr id="35" name="Text Box 9"/>
            <p:cNvSpPr txBox="1">
              <a:spLocks noChangeArrowheads="1"/>
            </p:cNvSpPr>
            <p:nvPr/>
          </p:nvSpPr>
          <p:spPr bwMode="auto">
            <a:xfrm>
              <a:off x="7239000" y="1993900"/>
              <a:ext cx="1981200" cy="825500"/>
            </a:xfrm>
            <a:prstGeom prst="rect">
              <a:avLst/>
            </a:prstGeom>
            <a:noFill/>
            <a:ln w="9525">
              <a:noFill/>
              <a:miter lim="800000"/>
              <a:headEnd/>
              <a:tailEnd/>
            </a:ln>
            <a:effectLst/>
          </p:spPr>
          <p:txBody>
            <a:bodyPr>
              <a:spAutoFit/>
            </a:bodyPr>
            <a:lstStyle/>
            <a:p>
              <a:pPr>
                <a:spcBef>
                  <a:spcPct val="50000"/>
                </a:spcBef>
              </a:pPr>
              <a:r>
                <a:rPr lang="en-US" sz="1600" dirty="0">
                  <a:latin typeface="Bodoni MT" pitchFamily="18" charset="0"/>
                </a:rPr>
                <a:t>Colloidal suspensions of nano sized </a:t>
              </a:r>
              <a:r>
                <a:rPr lang="en-US" sz="1600" dirty="0" err="1">
                  <a:latin typeface="Bodoni MT" pitchFamily="18" charset="0"/>
                </a:rPr>
                <a:t>CdSe</a:t>
              </a:r>
              <a:r>
                <a:rPr lang="en-US" sz="1600" dirty="0">
                  <a:latin typeface="Bodoni MT" pitchFamily="18" charset="0"/>
                </a:rPr>
                <a:t> (different sizes)</a:t>
              </a:r>
            </a:p>
          </p:txBody>
        </p:sp>
        <p:sp>
          <p:nvSpPr>
            <p:cNvPr id="36" name="Text Box 14"/>
            <p:cNvSpPr txBox="1">
              <a:spLocks noChangeArrowheads="1"/>
            </p:cNvSpPr>
            <p:nvPr/>
          </p:nvSpPr>
          <p:spPr bwMode="auto">
            <a:xfrm>
              <a:off x="7929562" y="4905375"/>
              <a:ext cx="1366838" cy="581025"/>
            </a:xfrm>
            <a:prstGeom prst="rect">
              <a:avLst/>
            </a:prstGeom>
            <a:noFill/>
            <a:ln w="9525">
              <a:noFill/>
              <a:miter lim="800000"/>
              <a:headEnd/>
              <a:tailEnd/>
            </a:ln>
            <a:effectLst/>
          </p:spPr>
          <p:txBody>
            <a:bodyPr wrap="none">
              <a:spAutoFit/>
            </a:bodyPr>
            <a:lstStyle/>
            <a:p>
              <a:r>
                <a:rPr lang="en-US" sz="1600" dirty="0">
                  <a:latin typeface="Bodoni MT" pitchFamily="18" charset="0"/>
                </a:rPr>
                <a:t>Conventional </a:t>
              </a:r>
            </a:p>
            <a:p>
              <a:r>
                <a:rPr lang="en-US" sz="1600" dirty="0">
                  <a:latin typeface="Bodoni MT" pitchFamily="18" charset="0"/>
                </a:rPr>
                <a:t>dye</a:t>
              </a:r>
            </a:p>
          </p:txBody>
        </p:sp>
      </p:grpSp>
      <p:sp>
        <p:nvSpPr>
          <p:cNvPr id="39" name="Rectangle 38"/>
          <p:cNvSpPr/>
          <p:nvPr/>
        </p:nvSpPr>
        <p:spPr>
          <a:xfrm>
            <a:off x="685800" y="1905000"/>
            <a:ext cx="2895600" cy="1631216"/>
          </a:xfrm>
          <a:prstGeom prst="rect">
            <a:avLst/>
          </a:prstGeom>
        </p:spPr>
        <p:txBody>
          <a:bodyPr wrap="square">
            <a:spAutoFit/>
          </a:bodyPr>
          <a:lstStyle/>
          <a:p>
            <a:pPr algn="just"/>
            <a:r>
              <a:rPr lang="en-US" sz="2000" dirty="0">
                <a:latin typeface="Times New Roman" pitchFamily="18" charset="0"/>
                <a:cs typeface="Times New Roman" pitchFamily="18" charset="0"/>
              </a:rPr>
              <a:t>Inorganic nanostructures   measuring only a few nanometers with unique optical (luminescent) properties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60" name="WordArt 5"/>
          <p:cNvSpPr>
            <a:spLocks noChangeArrowheads="1" noChangeShapeType="1" noTextEdit="1"/>
          </p:cNvSpPr>
          <p:nvPr/>
        </p:nvSpPr>
        <p:spPr bwMode="auto">
          <a:xfrm>
            <a:off x="685800" y="0"/>
            <a:ext cx="3648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Quantum dots </a:t>
            </a:r>
          </a:p>
        </p:txBody>
      </p:sp>
      <p:grpSp>
        <p:nvGrpSpPr>
          <p:cNvPr id="134" name="Group 133"/>
          <p:cNvGrpSpPr/>
          <p:nvPr/>
        </p:nvGrpSpPr>
        <p:grpSpPr>
          <a:xfrm>
            <a:off x="381000" y="2514600"/>
            <a:ext cx="3200400" cy="1905000"/>
            <a:chOff x="533400" y="1828800"/>
            <a:chExt cx="3810000" cy="1547204"/>
          </a:xfrm>
        </p:grpSpPr>
        <p:sp>
          <p:nvSpPr>
            <p:cNvPr id="135" name="TextBox 134"/>
            <p:cNvSpPr txBox="1"/>
            <p:nvPr/>
          </p:nvSpPr>
          <p:spPr>
            <a:xfrm>
              <a:off x="533400" y="1828800"/>
              <a:ext cx="3810000" cy="107487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The energy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a:ln>
                    <a:noFill/>
                  </a:ln>
                  <a:solidFill>
                    <a:sysClr val="windowText" lastClr="000000"/>
                  </a:solidFill>
                  <a:effectLst/>
                  <a:uLnTx/>
                  <a:uFillTx/>
                  <a:latin typeface="Times New Roman" pitchFamily="18" charset="0"/>
                  <a:cs typeface="Times New Roman" pitchFamily="18" charset="0"/>
                </a:rPr>
                <a:t>R</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released in the recombination of an electron and hole (the quantum unit of light) is </a:t>
              </a:r>
            </a:p>
          </p:txBody>
        </p:sp>
        <p:pic>
          <p:nvPicPr>
            <p:cNvPr id="136"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85800" y="2805088"/>
              <a:ext cx="1434610" cy="570916"/>
            </a:xfrm>
            <a:prstGeom prst="rect">
              <a:avLst/>
            </a:prstGeom>
            <a:noFill/>
          </p:spPr>
        </p:pic>
      </p:grpSp>
      <p:grpSp>
        <p:nvGrpSpPr>
          <p:cNvPr id="137" name="Group 136"/>
          <p:cNvGrpSpPr/>
          <p:nvPr/>
        </p:nvGrpSpPr>
        <p:grpSpPr>
          <a:xfrm>
            <a:off x="5181600" y="3048000"/>
            <a:ext cx="3657600" cy="707886"/>
            <a:chOff x="4953000" y="3048000"/>
            <a:chExt cx="3657600" cy="707886"/>
          </a:xfrm>
        </p:grpSpPr>
        <p:sp>
          <p:nvSpPr>
            <p:cNvPr id="138" name="TextBox 137"/>
            <p:cNvSpPr txBox="1"/>
            <p:nvPr/>
          </p:nvSpPr>
          <p:spPr>
            <a:xfrm>
              <a:off x="4953000" y="3048000"/>
              <a:ext cx="3657600" cy="70788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The color of the emitted light is controlled by </a:t>
              </a:r>
            </a:p>
          </p:txBody>
        </p:sp>
        <p:pic>
          <p:nvPicPr>
            <p:cNvPr id="139"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553200" y="3403600"/>
              <a:ext cx="1981200" cy="330200"/>
            </a:xfrm>
            <a:prstGeom prst="rect">
              <a:avLst/>
            </a:prstGeom>
            <a:noFill/>
          </p:spPr>
        </p:pic>
      </p:grpSp>
      <p:sp>
        <p:nvSpPr>
          <p:cNvPr id="140" name="TextBox 139"/>
          <p:cNvSpPr txBox="1"/>
          <p:nvPr/>
        </p:nvSpPr>
        <p:spPr>
          <a:xfrm>
            <a:off x="5105400" y="3962400"/>
            <a:ext cx="3810000" cy="132343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Here,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a:ln>
                  <a:noFill/>
                </a:ln>
                <a:solidFill>
                  <a:sysClr val="windowText" lastClr="000000"/>
                </a:solidFill>
                <a:effectLst/>
                <a:uLnTx/>
                <a:uFillTx/>
                <a:latin typeface="Times New Roman" pitchFamily="18" charset="0"/>
                <a:cs typeface="Times New Roman" pitchFamily="18" charset="0"/>
              </a:rPr>
              <a:t>G</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is the semiconductor band gap and </a:t>
            </a:r>
            <a:r>
              <a:rPr kumimoji="0" lang="en-US" sz="2000" b="1" i="1"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err="1">
                <a:ln>
                  <a:noFill/>
                </a:ln>
                <a:solidFill>
                  <a:sysClr val="windowText" lastClr="000000"/>
                </a:solidFill>
                <a:effectLst/>
                <a:uLnTx/>
                <a:uFillTx/>
                <a:latin typeface="Times New Roman" pitchFamily="18" charset="0"/>
                <a:cs typeface="Times New Roman" pitchFamily="18" charset="0"/>
              </a:rPr>
              <a:t>e</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and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a:ln>
                  <a:noFill/>
                </a:ln>
                <a:solidFill>
                  <a:sysClr val="windowText" lastClr="000000"/>
                </a:solidFill>
                <a:effectLst/>
                <a:uLnTx/>
                <a:uFillTx/>
                <a:latin typeface="Times New Roman" pitchFamily="18" charset="0"/>
                <a:cs typeface="Times New Roman" pitchFamily="18" charset="0"/>
              </a:rPr>
              <a:t>h</a:t>
            </a: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the electron and hole confinement energies.  </a:t>
            </a:r>
          </a:p>
        </p:txBody>
      </p:sp>
      <p:sp>
        <p:nvSpPr>
          <p:cNvPr id="141" name="TextBox 140"/>
          <p:cNvSpPr txBox="1"/>
          <p:nvPr/>
        </p:nvSpPr>
        <p:spPr>
          <a:xfrm>
            <a:off x="5105400" y="5537537"/>
            <a:ext cx="3810000" cy="132343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err="1">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err="1">
                <a:ln>
                  <a:noFill/>
                </a:ln>
                <a:solidFill>
                  <a:sysClr val="windowText" lastClr="000000"/>
                </a:solidFill>
                <a:effectLst/>
                <a:uLnTx/>
                <a:uFillTx/>
                <a:latin typeface="Times New Roman" pitchFamily="18" charset="0"/>
                <a:cs typeface="Times New Roman" pitchFamily="18" charset="0"/>
              </a:rPr>
              <a:t>e</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and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a:t>
            </a:r>
            <a:r>
              <a:rPr kumimoji="0" lang="en-US" sz="2000" b="1" i="1" u="none" strike="noStrike" kern="0" cap="none" spc="0" normalizeH="0" baseline="-25000" noProof="0" dirty="0">
                <a:ln>
                  <a:noFill/>
                </a:ln>
                <a:solidFill>
                  <a:sysClr val="windowText" lastClr="000000"/>
                </a:solidFill>
                <a:effectLst/>
                <a:uLnTx/>
                <a:uFillTx/>
                <a:latin typeface="Times New Roman" pitchFamily="18" charset="0"/>
                <a:cs typeface="Times New Roman" pitchFamily="18" charset="0"/>
              </a:rPr>
              <a:t>h</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become larger with decreasing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L</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and therefore can be controlled with an appropriate choice of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L</a:t>
            </a: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p>
        </p:txBody>
      </p:sp>
      <p:grpSp>
        <p:nvGrpSpPr>
          <p:cNvPr id="142" name="Group 141"/>
          <p:cNvGrpSpPr/>
          <p:nvPr/>
        </p:nvGrpSpPr>
        <p:grpSpPr>
          <a:xfrm>
            <a:off x="1600200" y="4267200"/>
            <a:ext cx="2986596" cy="2403661"/>
            <a:chOff x="990600" y="3424537"/>
            <a:chExt cx="3824796" cy="3261115"/>
          </a:xfrm>
        </p:grpSpPr>
        <p:grpSp>
          <p:nvGrpSpPr>
            <p:cNvPr id="143" name="Group 30"/>
            <p:cNvGrpSpPr/>
            <p:nvPr/>
          </p:nvGrpSpPr>
          <p:grpSpPr>
            <a:xfrm>
              <a:off x="990600" y="3424537"/>
              <a:ext cx="3824796" cy="3261115"/>
              <a:chOff x="1447801" y="2438400"/>
              <a:chExt cx="3824796" cy="2640814"/>
            </a:xfrm>
          </p:grpSpPr>
          <p:grpSp>
            <p:nvGrpSpPr>
              <p:cNvPr id="169" name="Group 131"/>
              <p:cNvGrpSpPr/>
              <p:nvPr/>
            </p:nvGrpSpPr>
            <p:grpSpPr>
              <a:xfrm>
                <a:off x="1447801" y="2438400"/>
                <a:ext cx="3824796" cy="2640814"/>
                <a:chOff x="6096000" y="2907268"/>
                <a:chExt cx="2498244" cy="1457049"/>
              </a:xfrm>
            </p:grpSpPr>
            <p:grpSp>
              <p:nvGrpSpPr>
                <p:cNvPr id="171" name="Group 125"/>
                <p:cNvGrpSpPr/>
                <p:nvPr/>
              </p:nvGrpSpPr>
              <p:grpSpPr>
                <a:xfrm>
                  <a:off x="6096000" y="3048000"/>
                  <a:ext cx="2007220" cy="1181993"/>
                  <a:chOff x="6096000" y="3048000"/>
                  <a:chExt cx="2007220" cy="1181993"/>
                </a:xfrm>
              </p:grpSpPr>
              <p:grpSp>
                <p:nvGrpSpPr>
                  <p:cNvPr id="174" name="Group 20"/>
                  <p:cNvGrpSpPr/>
                  <p:nvPr/>
                </p:nvGrpSpPr>
                <p:grpSpPr>
                  <a:xfrm>
                    <a:off x="6096000" y="3048000"/>
                    <a:ext cx="2007220" cy="1181993"/>
                    <a:chOff x="2209800" y="3352800"/>
                    <a:chExt cx="2743200" cy="1981200"/>
                  </a:xfrm>
                </p:grpSpPr>
                <p:grpSp>
                  <p:nvGrpSpPr>
                    <p:cNvPr id="187" name="Group 16"/>
                    <p:cNvGrpSpPr/>
                    <p:nvPr/>
                  </p:nvGrpSpPr>
                  <p:grpSpPr>
                    <a:xfrm>
                      <a:off x="2209800" y="3352800"/>
                      <a:ext cx="2743200" cy="1981200"/>
                      <a:chOff x="990600" y="3276600"/>
                      <a:chExt cx="2743200" cy="1981200"/>
                    </a:xfrm>
                  </p:grpSpPr>
                  <p:cxnSp>
                    <p:nvCxnSpPr>
                      <p:cNvPr id="189" name="Straight Connector 11"/>
                      <p:cNvCxnSpPr/>
                      <p:nvPr/>
                    </p:nvCxnSpPr>
                    <p:spPr>
                      <a:xfrm>
                        <a:off x="990600" y="3276600"/>
                        <a:ext cx="2743200" cy="1588"/>
                      </a:xfrm>
                      <a:prstGeom prst="line">
                        <a:avLst/>
                      </a:prstGeom>
                      <a:noFill/>
                      <a:ln w="25400" cap="flat" cmpd="sng" algn="ctr">
                        <a:solidFill>
                          <a:srgbClr val="000000"/>
                        </a:solidFill>
                        <a:prstDash val="solid"/>
                      </a:ln>
                      <a:effectLst/>
                      <a:scene3d>
                        <a:camera prst="orthographicFront"/>
                        <a:lightRig rig="threePt" dir="t"/>
                      </a:scene3d>
                      <a:sp3d prstMaterial="matte">
                        <a:bevelT prst="angle"/>
                      </a:sp3d>
                    </p:spPr>
                  </p:cxnSp>
                  <p:cxnSp>
                    <p:nvCxnSpPr>
                      <p:cNvPr id="190" name="Straight Connector 189"/>
                      <p:cNvCxnSpPr/>
                      <p:nvPr/>
                    </p:nvCxnSpPr>
                    <p:spPr>
                      <a:xfrm>
                        <a:off x="990600" y="5256212"/>
                        <a:ext cx="2743200" cy="1588"/>
                      </a:xfrm>
                      <a:prstGeom prst="line">
                        <a:avLst/>
                      </a:prstGeom>
                      <a:noFill/>
                      <a:ln w="63500" cap="flat" cmpd="sng" algn="ctr">
                        <a:solidFill>
                          <a:srgbClr val="00B050"/>
                        </a:solidFill>
                        <a:prstDash val="solid"/>
                      </a:ln>
                      <a:effectLst/>
                      <a:scene3d>
                        <a:camera prst="orthographicFront"/>
                        <a:lightRig rig="threePt" dir="t"/>
                      </a:scene3d>
                      <a:sp3d>
                        <a:bevelT prst="angle"/>
                      </a:sp3d>
                    </p:spPr>
                  </p:cxnSp>
                </p:grpSp>
                <p:sp>
                  <p:nvSpPr>
                    <p:cNvPr id="188" name="Down Arrow 187"/>
                    <p:cNvSpPr/>
                    <p:nvPr/>
                  </p:nvSpPr>
                  <p:spPr>
                    <a:xfrm flipH="1">
                      <a:off x="3137560" y="3352800"/>
                      <a:ext cx="228600" cy="1981200"/>
                    </a:xfrm>
                    <a:prstGeom prst="downArrow">
                      <a:avLst/>
                    </a:prstGeom>
                    <a:solidFill>
                      <a:srgbClr val="0000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grpSp>
                <p:nvGrpSpPr>
                  <p:cNvPr id="175" name="Group 44"/>
                  <p:cNvGrpSpPr/>
                  <p:nvPr/>
                </p:nvGrpSpPr>
                <p:grpSpPr>
                  <a:xfrm>
                    <a:off x="7010400" y="3581400"/>
                    <a:ext cx="947854" cy="90923"/>
                    <a:chOff x="1163782" y="5832764"/>
                    <a:chExt cx="3865418" cy="713508"/>
                  </a:xfrm>
                </p:grpSpPr>
                <p:grpSp>
                  <p:nvGrpSpPr>
                    <p:cNvPr id="176" name="Group 40"/>
                    <p:cNvGrpSpPr/>
                    <p:nvPr/>
                  </p:nvGrpSpPr>
                  <p:grpSpPr>
                    <a:xfrm>
                      <a:off x="1163782" y="5832764"/>
                      <a:ext cx="3061854" cy="713508"/>
                      <a:chOff x="1163782" y="5832764"/>
                      <a:chExt cx="3061854" cy="713508"/>
                    </a:xfrm>
                  </p:grpSpPr>
                  <p:grpSp>
                    <p:nvGrpSpPr>
                      <p:cNvPr id="178" name="Group 33"/>
                      <p:cNvGrpSpPr/>
                      <p:nvPr/>
                    </p:nvGrpSpPr>
                    <p:grpSpPr>
                      <a:xfrm>
                        <a:off x="1163782" y="5832764"/>
                        <a:ext cx="1025236" cy="678872"/>
                        <a:chOff x="1163782" y="5832764"/>
                        <a:chExt cx="1025236" cy="678872"/>
                      </a:xfrm>
                    </p:grpSpPr>
                    <p:sp>
                      <p:nvSpPr>
                        <p:cNvPr id="185" name="Freeform 184"/>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86" name="Freeform 185"/>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79" name="Group 34"/>
                      <p:cNvGrpSpPr/>
                      <p:nvPr/>
                    </p:nvGrpSpPr>
                    <p:grpSpPr>
                      <a:xfrm>
                        <a:off x="2175164" y="5867400"/>
                        <a:ext cx="1025236" cy="678872"/>
                        <a:chOff x="1163782" y="5832764"/>
                        <a:chExt cx="1025236" cy="678872"/>
                      </a:xfrm>
                    </p:grpSpPr>
                    <p:sp>
                      <p:nvSpPr>
                        <p:cNvPr id="183" name="Freeform 53"/>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84" name="Freeform 183"/>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80" name="Group 37"/>
                      <p:cNvGrpSpPr/>
                      <p:nvPr/>
                    </p:nvGrpSpPr>
                    <p:grpSpPr>
                      <a:xfrm>
                        <a:off x="3200400" y="5867400"/>
                        <a:ext cx="1025236" cy="678872"/>
                        <a:chOff x="1163782" y="5832764"/>
                        <a:chExt cx="1025236" cy="678872"/>
                      </a:xfrm>
                    </p:grpSpPr>
                    <p:sp>
                      <p:nvSpPr>
                        <p:cNvPr id="181" name="Freeform 51"/>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82" name="Freeform 52"/>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cxnSp>
                  <p:nvCxnSpPr>
                    <p:cNvPr id="177" name="Straight Arrow Connector 47"/>
                    <p:cNvCxnSpPr/>
                    <p:nvPr/>
                  </p:nvCxnSpPr>
                  <p:spPr>
                    <a:xfrm>
                      <a:off x="4191000" y="6172200"/>
                      <a:ext cx="838200" cy="1588"/>
                    </a:xfrm>
                    <a:prstGeom prst="straightConnector1">
                      <a:avLst/>
                    </a:prstGeom>
                    <a:noFill/>
                    <a:ln w="50800" cap="flat" cmpd="sng" algn="ctr">
                      <a:solidFill>
                        <a:srgbClr val="0000FF"/>
                      </a:solidFill>
                      <a:prstDash val="solid"/>
                      <a:tailEnd type="stealth"/>
                    </a:ln>
                    <a:effectLst/>
                  </p:spPr>
                </p:cxnSp>
              </p:grpSp>
            </p:grpSp>
            <p:sp>
              <p:nvSpPr>
                <p:cNvPr id="172" name="TextBox 171"/>
                <p:cNvSpPr txBox="1"/>
                <p:nvPr/>
              </p:nvSpPr>
              <p:spPr>
                <a:xfrm>
                  <a:off x="8077200" y="2907268"/>
                  <a:ext cx="507380" cy="2798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E2</a:t>
                  </a:r>
                </a:p>
              </p:txBody>
            </p:sp>
            <p:sp>
              <p:nvSpPr>
                <p:cNvPr id="173" name="TextBox 172"/>
                <p:cNvSpPr txBox="1"/>
                <p:nvPr/>
              </p:nvSpPr>
              <p:spPr>
                <a:xfrm>
                  <a:off x="8086864" y="4084465"/>
                  <a:ext cx="507380" cy="2798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E1</a:t>
                  </a:r>
                </a:p>
              </p:txBody>
            </p:sp>
          </p:grpSp>
          <p:sp>
            <p:nvSpPr>
              <p:cNvPr id="170" name="TextBox 33"/>
              <p:cNvSpPr txBox="1"/>
              <p:nvPr/>
            </p:nvSpPr>
            <p:spPr>
              <a:xfrm>
                <a:off x="3124199" y="2895600"/>
                <a:ext cx="1157166" cy="4395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E2-E1</a:t>
                </a:r>
              </a:p>
            </p:txBody>
          </p:sp>
        </p:grpSp>
        <p:grpSp>
          <p:nvGrpSpPr>
            <p:cNvPr id="144" name="Group 80"/>
            <p:cNvGrpSpPr/>
            <p:nvPr/>
          </p:nvGrpSpPr>
          <p:grpSpPr>
            <a:xfrm>
              <a:off x="2362200" y="4553719"/>
              <a:ext cx="1447800" cy="940985"/>
              <a:chOff x="2362200" y="4553719"/>
              <a:chExt cx="1447800" cy="940985"/>
            </a:xfrm>
          </p:grpSpPr>
          <p:grpSp>
            <p:nvGrpSpPr>
              <p:cNvPr id="145" name="Group 44"/>
              <p:cNvGrpSpPr/>
              <p:nvPr/>
            </p:nvGrpSpPr>
            <p:grpSpPr>
              <a:xfrm>
                <a:off x="2362201" y="5306507"/>
                <a:ext cx="1447799" cy="188197"/>
                <a:chOff x="1163782" y="5832764"/>
                <a:chExt cx="3865418" cy="713508"/>
              </a:xfrm>
            </p:grpSpPr>
            <p:grpSp>
              <p:nvGrpSpPr>
                <p:cNvPr id="158" name="Group 40"/>
                <p:cNvGrpSpPr/>
                <p:nvPr/>
              </p:nvGrpSpPr>
              <p:grpSpPr>
                <a:xfrm>
                  <a:off x="1163782" y="5832764"/>
                  <a:ext cx="3061854" cy="713508"/>
                  <a:chOff x="1163782" y="5832764"/>
                  <a:chExt cx="3061854" cy="713508"/>
                </a:xfrm>
              </p:grpSpPr>
              <p:grpSp>
                <p:nvGrpSpPr>
                  <p:cNvPr id="160" name="Group 33"/>
                  <p:cNvGrpSpPr/>
                  <p:nvPr/>
                </p:nvGrpSpPr>
                <p:grpSpPr>
                  <a:xfrm>
                    <a:off x="1163782" y="5832764"/>
                    <a:ext cx="1025236" cy="678872"/>
                    <a:chOff x="1163782" y="5832764"/>
                    <a:chExt cx="1025236" cy="678872"/>
                  </a:xfrm>
                </p:grpSpPr>
                <p:sp>
                  <p:nvSpPr>
                    <p:cNvPr id="167" name="Freeform 166"/>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68" name="Freeform 167"/>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61" name="Group 34"/>
                  <p:cNvGrpSpPr/>
                  <p:nvPr/>
                </p:nvGrpSpPr>
                <p:grpSpPr>
                  <a:xfrm>
                    <a:off x="2175164" y="5867400"/>
                    <a:ext cx="1025236" cy="678872"/>
                    <a:chOff x="1163782" y="5832764"/>
                    <a:chExt cx="1025236" cy="678872"/>
                  </a:xfrm>
                </p:grpSpPr>
                <p:sp>
                  <p:nvSpPr>
                    <p:cNvPr id="165" name="Freeform 164"/>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66" name="Freeform 165"/>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62" name="Group 37"/>
                  <p:cNvGrpSpPr/>
                  <p:nvPr/>
                </p:nvGrpSpPr>
                <p:grpSpPr>
                  <a:xfrm>
                    <a:off x="3200400" y="5867400"/>
                    <a:ext cx="1025236" cy="678872"/>
                    <a:chOff x="1163782" y="5832764"/>
                    <a:chExt cx="1025236" cy="678872"/>
                  </a:xfrm>
                </p:grpSpPr>
                <p:sp>
                  <p:nvSpPr>
                    <p:cNvPr id="163" name="Freeform 162"/>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64" name="Freeform 163"/>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cxnSp>
              <p:nvCxnSpPr>
                <p:cNvPr id="159" name="Straight Arrow Connector 158"/>
                <p:cNvCxnSpPr/>
                <p:nvPr/>
              </p:nvCxnSpPr>
              <p:spPr>
                <a:xfrm>
                  <a:off x="4191001" y="6224305"/>
                  <a:ext cx="838199" cy="1589"/>
                </a:xfrm>
                <a:prstGeom prst="straightConnector1">
                  <a:avLst/>
                </a:prstGeom>
                <a:noFill/>
                <a:ln w="50800" cap="flat" cmpd="sng" algn="ctr">
                  <a:solidFill>
                    <a:srgbClr val="0000FF"/>
                  </a:solidFill>
                  <a:prstDash val="solid"/>
                  <a:tailEnd type="stealth"/>
                </a:ln>
                <a:effectLst/>
              </p:spPr>
            </p:cxnSp>
          </p:grpSp>
          <p:grpSp>
            <p:nvGrpSpPr>
              <p:cNvPr id="146" name="Group 44"/>
              <p:cNvGrpSpPr/>
              <p:nvPr/>
            </p:nvGrpSpPr>
            <p:grpSpPr>
              <a:xfrm>
                <a:off x="2362200" y="4553719"/>
                <a:ext cx="1439833" cy="183056"/>
                <a:chOff x="1163782" y="5832764"/>
                <a:chExt cx="3865418" cy="713508"/>
              </a:xfrm>
            </p:grpSpPr>
            <p:grpSp>
              <p:nvGrpSpPr>
                <p:cNvPr id="147" name="Group 40"/>
                <p:cNvGrpSpPr/>
                <p:nvPr/>
              </p:nvGrpSpPr>
              <p:grpSpPr>
                <a:xfrm>
                  <a:off x="1163782" y="5832764"/>
                  <a:ext cx="3061854" cy="713508"/>
                  <a:chOff x="1163782" y="5832764"/>
                  <a:chExt cx="3061854" cy="713508"/>
                </a:xfrm>
              </p:grpSpPr>
              <p:grpSp>
                <p:nvGrpSpPr>
                  <p:cNvPr id="149" name="Group 33"/>
                  <p:cNvGrpSpPr/>
                  <p:nvPr/>
                </p:nvGrpSpPr>
                <p:grpSpPr>
                  <a:xfrm>
                    <a:off x="1163782" y="5832764"/>
                    <a:ext cx="1025236" cy="678872"/>
                    <a:chOff x="1163782" y="5832764"/>
                    <a:chExt cx="1025236" cy="678872"/>
                  </a:xfrm>
                </p:grpSpPr>
                <p:sp>
                  <p:nvSpPr>
                    <p:cNvPr id="156" name="Freeform 155"/>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57" name="Freeform 156"/>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50" name="Group 34"/>
                  <p:cNvGrpSpPr/>
                  <p:nvPr/>
                </p:nvGrpSpPr>
                <p:grpSpPr>
                  <a:xfrm>
                    <a:off x="2175164" y="5867400"/>
                    <a:ext cx="1025236" cy="678872"/>
                    <a:chOff x="1163782" y="5832764"/>
                    <a:chExt cx="1025236" cy="678872"/>
                  </a:xfrm>
                </p:grpSpPr>
                <p:sp>
                  <p:nvSpPr>
                    <p:cNvPr id="154" name="Freeform 153"/>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55" name="Freeform 154"/>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nvGrpSpPr>
                  <p:cNvPr id="151" name="Group 37"/>
                  <p:cNvGrpSpPr/>
                  <p:nvPr/>
                </p:nvGrpSpPr>
                <p:grpSpPr>
                  <a:xfrm>
                    <a:off x="3200400" y="5867400"/>
                    <a:ext cx="1025236" cy="678872"/>
                    <a:chOff x="1163782" y="5832764"/>
                    <a:chExt cx="1025236" cy="678872"/>
                  </a:xfrm>
                </p:grpSpPr>
                <p:sp>
                  <p:nvSpPr>
                    <p:cNvPr id="152" name="Freeform 151"/>
                    <p:cNvSpPr/>
                    <p:nvPr/>
                  </p:nvSpPr>
                  <p:spPr>
                    <a:xfrm>
                      <a:off x="1163782" y="5832764"/>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53" name="Freeform 152"/>
                    <p:cNvSpPr/>
                    <p:nvPr/>
                  </p:nvSpPr>
                  <p:spPr>
                    <a:xfrm rot="10800000">
                      <a:off x="1676400" y="6172200"/>
                      <a:ext cx="512618" cy="339436"/>
                    </a:xfrm>
                    <a:custGeom>
                      <a:avLst/>
                      <a:gdLst>
                        <a:gd name="connsiteX0" fmla="*/ 0 w 318654"/>
                        <a:gd name="connsiteY0" fmla="*/ 263236 h 263236"/>
                        <a:gd name="connsiteX1" fmla="*/ 180109 w 318654"/>
                        <a:gd name="connsiteY1" fmla="*/ 0 h 263236"/>
                        <a:gd name="connsiteX2" fmla="*/ 318654 w 318654"/>
                        <a:gd name="connsiteY2" fmla="*/ 263236 h 263236"/>
                        <a:gd name="connsiteX3" fmla="*/ 318654 w 318654"/>
                        <a:gd name="connsiteY3" fmla="*/ 263236 h 263236"/>
                        <a:gd name="connsiteX4" fmla="*/ 318654 w 318654"/>
                        <a:gd name="connsiteY4" fmla="*/ 263236 h 263236"/>
                        <a:gd name="connsiteX5" fmla="*/ 318654 w 318654"/>
                        <a:gd name="connsiteY5" fmla="*/ 249381 h 26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654" h="263236">
                          <a:moveTo>
                            <a:pt x="0" y="263236"/>
                          </a:moveTo>
                          <a:cubicBezTo>
                            <a:pt x="63500" y="131618"/>
                            <a:pt x="127000" y="0"/>
                            <a:pt x="180109" y="0"/>
                          </a:cubicBezTo>
                          <a:cubicBezTo>
                            <a:pt x="233218" y="0"/>
                            <a:pt x="318654" y="263236"/>
                            <a:pt x="318654" y="263236"/>
                          </a:cubicBezTo>
                          <a:lnTo>
                            <a:pt x="318654" y="263236"/>
                          </a:lnTo>
                          <a:lnTo>
                            <a:pt x="318654" y="263236"/>
                          </a:lnTo>
                          <a:lnTo>
                            <a:pt x="318654" y="249381"/>
                          </a:lnTo>
                        </a:path>
                      </a:pathLst>
                    </a:custGeom>
                    <a:noFill/>
                    <a:ln w="508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grpSp>
            </p:grpSp>
            <p:cxnSp>
              <p:nvCxnSpPr>
                <p:cNvPr id="148" name="Straight Arrow Connector 147"/>
                <p:cNvCxnSpPr/>
                <p:nvPr/>
              </p:nvCxnSpPr>
              <p:spPr>
                <a:xfrm>
                  <a:off x="4191000" y="6201028"/>
                  <a:ext cx="838200" cy="1586"/>
                </a:xfrm>
                <a:prstGeom prst="straightConnector1">
                  <a:avLst/>
                </a:prstGeom>
                <a:noFill/>
                <a:ln w="50800" cap="flat" cmpd="sng" algn="ctr">
                  <a:solidFill>
                    <a:srgbClr val="0000FF"/>
                  </a:solidFill>
                  <a:prstDash val="solid"/>
                  <a:tailEnd type="stealth"/>
                </a:ln>
                <a:effectLst/>
              </p:spPr>
            </p:cxnSp>
          </p:grpSp>
        </p:grpSp>
      </p:grpSp>
      <p:grpSp>
        <p:nvGrpSpPr>
          <p:cNvPr id="191" name="Group 190"/>
          <p:cNvGrpSpPr/>
          <p:nvPr/>
        </p:nvGrpSpPr>
        <p:grpSpPr>
          <a:xfrm>
            <a:off x="2133600" y="685800"/>
            <a:ext cx="7010400" cy="2057400"/>
            <a:chOff x="915290" y="2486175"/>
            <a:chExt cx="7531270" cy="3672360"/>
          </a:xfrm>
        </p:grpSpPr>
        <p:sp>
          <p:nvSpPr>
            <p:cNvPr id="192" name="TextBox 191"/>
            <p:cNvSpPr txBox="1"/>
            <p:nvPr/>
          </p:nvSpPr>
          <p:spPr>
            <a:xfrm rot="16200000">
              <a:off x="294164" y="4059395"/>
              <a:ext cx="1742824" cy="5005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Energy</a:t>
              </a:r>
            </a:p>
          </p:txBody>
        </p:sp>
        <p:grpSp>
          <p:nvGrpSpPr>
            <p:cNvPr id="193" name="Group 27"/>
            <p:cNvGrpSpPr/>
            <p:nvPr/>
          </p:nvGrpSpPr>
          <p:grpSpPr>
            <a:xfrm>
              <a:off x="1600200" y="2486175"/>
              <a:ext cx="6846360" cy="3672360"/>
              <a:chOff x="1600200" y="2486175"/>
              <a:chExt cx="6846360" cy="3672360"/>
            </a:xfrm>
          </p:grpSpPr>
          <p:cxnSp>
            <p:nvCxnSpPr>
              <p:cNvPr id="194" name="Straight Arrow Connector 193"/>
              <p:cNvCxnSpPr/>
              <p:nvPr/>
            </p:nvCxnSpPr>
            <p:spPr bwMode="auto">
              <a:xfrm rot="5400000" flipH="1" flipV="1">
                <a:off x="1049698" y="4338549"/>
                <a:ext cx="1257301" cy="794"/>
              </a:xfrm>
              <a:prstGeom prst="straightConnector1">
                <a:avLst/>
              </a:prstGeom>
              <a:solidFill>
                <a:srgbClr val="CCCC00"/>
              </a:solidFill>
              <a:ln w="38100" cap="flat" cmpd="sng" algn="ctr">
                <a:solidFill>
                  <a:srgbClr val="006600"/>
                </a:solidFill>
                <a:prstDash val="solid"/>
                <a:round/>
                <a:headEnd type="none" w="med" len="med"/>
                <a:tailEnd type="triangle"/>
              </a:ln>
              <a:effectLst/>
            </p:spPr>
          </p:cxnSp>
          <p:cxnSp>
            <p:nvCxnSpPr>
              <p:cNvPr id="195" name="Straight Arrow Connector 194"/>
              <p:cNvCxnSpPr/>
              <p:nvPr/>
            </p:nvCxnSpPr>
            <p:spPr bwMode="auto">
              <a:xfrm>
                <a:off x="1600200" y="5410200"/>
                <a:ext cx="3657600" cy="1588"/>
              </a:xfrm>
              <a:prstGeom prst="straightConnector1">
                <a:avLst/>
              </a:prstGeom>
              <a:solidFill>
                <a:srgbClr val="CCCC00"/>
              </a:solidFill>
              <a:ln w="127000" cap="flat" cmpd="sng" algn="ctr">
                <a:solidFill>
                  <a:srgbClr val="000000"/>
                </a:solidFill>
                <a:prstDash val="solid"/>
                <a:round/>
                <a:headEnd type="none" w="med" len="med"/>
                <a:tailEnd type="none"/>
              </a:ln>
              <a:effectLst/>
              <a:scene3d>
                <a:camera prst="orthographicFront"/>
                <a:lightRig rig="threePt" dir="t"/>
              </a:scene3d>
              <a:sp3d>
                <a:bevelT prst="angle"/>
              </a:sp3d>
            </p:spPr>
          </p:cxnSp>
          <p:grpSp>
            <p:nvGrpSpPr>
              <p:cNvPr id="196" name="Group 20"/>
              <p:cNvGrpSpPr/>
              <p:nvPr/>
            </p:nvGrpSpPr>
            <p:grpSpPr>
              <a:xfrm>
                <a:off x="2209800" y="4189412"/>
                <a:ext cx="2971800" cy="534988"/>
                <a:chOff x="2209800" y="3960812"/>
                <a:chExt cx="2971800" cy="534988"/>
              </a:xfrm>
            </p:grpSpPr>
            <p:cxnSp>
              <p:nvCxnSpPr>
                <p:cNvPr id="202" name="Straight Connector 201"/>
                <p:cNvCxnSpPr/>
                <p:nvPr/>
              </p:nvCxnSpPr>
              <p:spPr bwMode="auto">
                <a:xfrm>
                  <a:off x="2209800" y="4113212"/>
                  <a:ext cx="2971800" cy="1588"/>
                </a:xfrm>
                <a:prstGeom prst="line">
                  <a:avLst/>
                </a:prstGeom>
                <a:solidFill>
                  <a:srgbClr val="CCCC00"/>
                </a:solidFill>
                <a:ln w="63500" cap="flat" cmpd="dbl" algn="ctr">
                  <a:solidFill>
                    <a:srgbClr val="660000"/>
                  </a:solidFill>
                  <a:prstDash val="solid"/>
                  <a:round/>
                  <a:headEnd type="none" w="med" len="med"/>
                  <a:tailEnd type="none" w="med" len="med"/>
                </a:ln>
                <a:effectLst/>
              </p:spPr>
            </p:cxnSp>
            <p:cxnSp>
              <p:nvCxnSpPr>
                <p:cNvPr id="203" name="Straight Connector 202"/>
                <p:cNvCxnSpPr/>
                <p:nvPr/>
              </p:nvCxnSpPr>
              <p:spPr bwMode="auto">
                <a:xfrm>
                  <a:off x="2209800" y="4265612"/>
                  <a:ext cx="2971800" cy="1588"/>
                </a:xfrm>
                <a:prstGeom prst="line">
                  <a:avLst/>
                </a:prstGeom>
                <a:solidFill>
                  <a:srgbClr val="CCCC00"/>
                </a:solidFill>
                <a:ln w="63500" cap="flat" cmpd="dbl" algn="ctr">
                  <a:solidFill>
                    <a:srgbClr val="660000"/>
                  </a:solidFill>
                  <a:prstDash val="solid"/>
                  <a:round/>
                  <a:headEnd type="none" w="med" len="med"/>
                  <a:tailEnd type="none" w="med" len="med"/>
                </a:ln>
                <a:effectLst/>
              </p:spPr>
            </p:cxnSp>
            <p:cxnSp>
              <p:nvCxnSpPr>
                <p:cNvPr id="204" name="Straight Connector 203"/>
                <p:cNvCxnSpPr/>
                <p:nvPr/>
              </p:nvCxnSpPr>
              <p:spPr bwMode="auto">
                <a:xfrm>
                  <a:off x="2209800" y="3960812"/>
                  <a:ext cx="2971800" cy="1588"/>
                </a:xfrm>
                <a:prstGeom prst="line">
                  <a:avLst/>
                </a:prstGeom>
                <a:solidFill>
                  <a:srgbClr val="CCCC00"/>
                </a:solidFill>
                <a:ln w="63500" cap="flat" cmpd="dbl" algn="ctr">
                  <a:solidFill>
                    <a:srgbClr val="660000"/>
                  </a:solidFill>
                  <a:prstDash val="solid"/>
                  <a:round/>
                  <a:headEnd type="none" w="med" len="med"/>
                  <a:tailEnd type="none" w="med" len="med"/>
                </a:ln>
                <a:effectLst/>
              </p:spPr>
            </p:cxnSp>
            <p:cxnSp>
              <p:nvCxnSpPr>
                <p:cNvPr id="205" name="Straight Connector 204"/>
                <p:cNvCxnSpPr/>
                <p:nvPr/>
              </p:nvCxnSpPr>
              <p:spPr bwMode="auto">
                <a:xfrm>
                  <a:off x="2209800" y="4494212"/>
                  <a:ext cx="2971800" cy="1588"/>
                </a:xfrm>
                <a:prstGeom prst="line">
                  <a:avLst/>
                </a:prstGeom>
                <a:solidFill>
                  <a:srgbClr val="CCCC00"/>
                </a:solidFill>
                <a:ln w="63500" cap="flat" cmpd="dbl" algn="ctr">
                  <a:solidFill>
                    <a:srgbClr val="660000"/>
                  </a:solidFill>
                  <a:prstDash val="solid"/>
                  <a:round/>
                  <a:headEnd type="none" w="med" len="med"/>
                  <a:tailEnd type="none" w="med" len="med"/>
                </a:ln>
                <a:effectLst/>
              </p:spPr>
            </p:cxnSp>
            <p:cxnSp>
              <p:nvCxnSpPr>
                <p:cNvPr id="206" name="Straight Connector 205"/>
                <p:cNvCxnSpPr/>
                <p:nvPr/>
              </p:nvCxnSpPr>
              <p:spPr bwMode="auto">
                <a:xfrm>
                  <a:off x="2209800" y="4114800"/>
                  <a:ext cx="2971800" cy="1588"/>
                </a:xfrm>
                <a:prstGeom prst="line">
                  <a:avLst/>
                </a:prstGeom>
                <a:solidFill>
                  <a:srgbClr val="CCCC00"/>
                </a:solidFill>
                <a:ln w="63500" cap="flat" cmpd="dbl" algn="ctr">
                  <a:solidFill>
                    <a:srgbClr val="660000"/>
                  </a:solidFill>
                  <a:prstDash val="solid"/>
                  <a:round/>
                  <a:headEnd type="none" w="med" len="med"/>
                  <a:tailEnd type="none" w="med" len="med"/>
                </a:ln>
                <a:effectLst/>
              </p:spPr>
            </p:cxnSp>
          </p:grpSp>
          <p:sp>
            <p:nvSpPr>
              <p:cNvPr id="197" name="Rectangle 196"/>
              <p:cNvSpPr/>
              <p:nvPr/>
            </p:nvSpPr>
            <p:spPr bwMode="auto">
              <a:xfrm flipV="1">
                <a:off x="1600200" y="3200400"/>
                <a:ext cx="3581400" cy="152400"/>
              </a:xfrm>
              <a:prstGeom prst="rect">
                <a:avLst/>
              </a:prstGeom>
              <a:solidFill>
                <a:srgbClr val="00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198" name="TextBox 197"/>
              <p:cNvSpPr txBox="1"/>
              <p:nvPr/>
            </p:nvSpPr>
            <p:spPr>
              <a:xfrm>
                <a:off x="2133598" y="2486175"/>
                <a:ext cx="3452987" cy="7141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Conduction Band</a:t>
                </a:r>
              </a:p>
            </p:txBody>
          </p:sp>
          <p:sp>
            <p:nvSpPr>
              <p:cNvPr id="199" name="TextBox 198"/>
              <p:cNvSpPr txBox="1"/>
              <p:nvPr/>
            </p:nvSpPr>
            <p:spPr>
              <a:xfrm>
                <a:off x="2836532" y="5444358"/>
                <a:ext cx="2362200" cy="7141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Valence Band</a:t>
                </a:r>
              </a:p>
            </p:txBody>
          </p:sp>
          <p:sp>
            <p:nvSpPr>
              <p:cNvPr id="200" name="Right Brace 199"/>
              <p:cNvSpPr/>
              <p:nvPr/>
            </p:nvSpPr>
            <p:spPr bwMode="auto">
              <a:xfrm>
                <a:off x="5334000" y="4038600"/>
                <a:ext cx="228600" cy="762000"/>
              </a:xfrm>
              <a:prstGeom prst="rightBrace">
                <a:avLst/>
              </a:prstGeom>
              <a:no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201" name="TextBox 200"/>
              <p:cNvSpPr txBox="1"/>
              <p:nvPr/>
            </p:nvSpPr>
            <p:spPr>
              <a:xfrm>
                <a:off x="5714999" y="3810001"/>
                <a:ext cx="2731561" cy="21425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Intermediate levels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due to surface states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providing electron &amp;</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hole traps</a:t>
                </a: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http://studiosparis.files.wordpress.com/2012/10/metre.jpg?w=529&amp;h=418"/>
          <p:cNvPicPr>
            <a:picLocks noChangeAspect="1" noChangeArrowheads="1"/>
          </p:cNvPicPr>
          <p:nvPr/>
        </p:nvPicPr>
        <p:blipFill>
          <a:blip r:embed="rId2">
            <a:lum contrast="20000"/>
          </a:blip>
          <a:srcRect l="2634" t="3333" r="2546"/>
          <a:stretch>
            <a:fillRect/>
          </a:stretch>
        </p:blipFill>
        <p:spPr bwMode="auto">
          <a:xfrm>
            <a:off x="457200" y="4525433"/>
            <a:ext cx="2895600" cy="2332567"/>
          </a:xfrm>
          <a:prstGeom prst="rect">
            <a:avLst/>
          </a:prstGeom>
          <a:ln>
            <a:noFill/>
          </a:ln>
          <a:effectLst>
            <a:outerShdw blurRad="292100" dist="139700" dir="2700000" algn="tl" rotWithShape="0">
              <a:srgbClr val="333333">
                <a:alpha val="65000"/>
              </a:srgbClr>
            </a:outerShdw>
          </a:effectLst>
        </p:spPr>
      </p:pic>
      <p:grpSp>
        <p:nvGrpSpPr>
          <p:cNvPr id="3"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1" name="Rectangle 2"/>
          <p:cNvSpPr>
            <a:spLocks noGrp="1" noChangeArrowheads="1"/>
          </p:cNvSpPr>
          <p:nvPr>
            <p:ph type="title"/>
          </p:nvPr>
        </p:nvSpPr>
        <p:spPr>
          <a:xfrm>
            <a:off x="457200" y="152400"/>
            <a:ext cx="8229600" cy="1143000"/>
          </a:xfrm>
          <a:prstGeom prst="rect">
            <a:avLst/>
          </a:prstGeom>
        </p:spPr>
        <p:txBody>
          <a:bodyPr>
            <a:norm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990033"/>
                </a:solidFill>
                <a:effectLst>
                  <a:outerShdw blurRad="38100" dist="38100" dir="2700000" algn="tl">
                    <a:srgbClr val="000000">
                      <a:alpha val="43137"/>
                    </a:srgbClr>
                  </a:outerShdw>
                </a:effectLst>
                <a:uLnTx/>
                <a:uFillTx/>
                <a:latin typeface="Constantia" pitchFamily="18" charset="0"/>
              </a:rPr>
              <a:t>LENGTH SCALES</a:t>
            </a:r>
          </a:p>
        </p:txBody>
      </p:sp>
      <p:sp>
        <p:nvSpPr>
          <p:cNvPr id="13" name="Rectangle 3"/>
          <p:cNvSpPr txBox="1">
            <a:spLocks noChangeArrowheads="1"/>
          </p:cNvSpPr>
          <p:nvPr/>
        </p:nvSpPr>
        <p:spPr bwMode="auto">
          <a:xfrm>
            <a:off x="533400" y="1489075"/>
            <a:ext cx="8229600" cy="430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Meter (m) </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endParaRPr kumimoji="0" lang="en-US" sz="2200" b="0" i="0" u="none" strike="noStrike" kern="0" cap="none" spc="0" normalizeH="0" baseline="0" noProof="0" dirty="0">
              <a:ln>
                <a:noFill/>
              </a:ln>
              <a:solidFill>
                <a:srgbClr val="000000"/>
              </a:solidFill>
              <a:effectLst/>
              <a:uLnTx/>
              <a:uFillTx/>
              <a:latin typeface="Times New Roman"/>
              <a:ea typeface="+mn-ea"/>
              <a:cs typeface="+mn-cs"/>
            </a:endParaRP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	Millimeter (mm) 	=  10</a:t>
            </a:r>
            <a:r>
              <a:rPr kumimoji="0" lang="en-US" sz="2200" b="0" i="0" u="none" strike="noStrike" kern="0" cap="none" spc="0" normalizeH="0" baseline="30000" noProof="0" dirty="0">
                <a:ln>
                  <a:noFill/>
                </a:ln>
                <a:solidFill>
                  <a:srgbClr val="000000"/>
                </a:solidFill>
                <a:effectLst/>
                <a:uLnTx/>
                <a:uFillTx/>
                <a:latin typeface="Times New Roman"/>
                <a:ea typeface="+mn-ea"/>
                <a:cs typeface="+mn-cs"/>
              </a:rPr>
              <a:t>-3</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m</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endParaRPr kumimoji="0" lang="en-US" sz="2200" b="0" i="0" u="none" strike="noStrike" kern="0" cap="none" spc="0" normalizeH="0" baseline="0" noProof="0" dirty="0">
              <a:ln>
                <a:noFill/>
              </a:ln>
              <a:solidFill>
                <a:srgbClr val="000000"/>
              </a:solidFill>
              <a:effectLst/>
              <a:uLnTx/>
              <a:uFillTx/>
              <a:latin typeface="Times New Roman"/>
              <a:ea typeface="+mn-ea"/>
              <a:cs typeface="+mn-cs"/>
            </a:endParaRP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		Micrometer (</a:t>
            </a:r>
            <a:r>
              <a:rPr kumimoji="0" lang="el-GR" sz="2200" b="0" i="0" u="none" strike="noStrike" kern="0" cap="none" spc="0" normalizeH="0" baseline="0" noProof="0" dirty="0">
                <a:ln>
                  <a:noFill/>
                </a:ln>
                <a:solidFill>
                  <a:srgbClr val="000000"/>
                </a:solidFill>
                <a:effectLst/>
                <a:uLnTx/>
                <a:uFillTx/>
                <a:latin typeface="Times New Roman"/>
                <a:ea typeface="+mn-ea"/>
                <a:cs typeface="Arial" charset="0"/>
              </a:rPr>
              <a:t>μ</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m)  =  10</a:t>
            </a:r>
            <a:r>
              <a:rPr kumimoji="0" lang="en-US" sz="2200" b="0" i="0" u="none" strike="noStrike" kern="0" cap="none" spc="0" normalizeH="0" baseline="30000" noProof="0" dirty="0">
                <a:ln>
                  <a:noFill/>
                </a:ln>
                <a:solidFill>
                  <a:srgbClr val="000000"/>
                </a:solidFill>
                <a:effectLst/>
                <a:uLnTx/>
                <a:uFillTx/>
                <a:latin typeface="Times New Roman"/>
                <a:ea typeface="+mn-ea"/>
                <a:cs typeface="+mn-cs"/>
              </a:rPr>
              <a:t>-6</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m</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endParaRPr kumimoji="0" lang="en-US" sz="2200" b="0" i="0" u="none" strike="noStrike" kern="0" cap="none" spc="0" normalizeH="0" baseline="0" noProof="0" dirty="0">
              <a:ln>
                <a:noFill/>
              </a:ln>
              <a:solidFill>
                <a:srgbClr val="000000"/>
              </a:solidFill>
              <a:effectLst/>
              <a:uLnTx/>
              <a:uFillTx/>
              <a:latin typeface="Times New Roman"/>
              <a:ea typeface="+mn-ea"/>
              <a:cs typeface="+mn-cs"/>
            </a:endParaRP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1" i="0" u="none" strike="noStrike" kern="0" cap="none" spc="0" normalizeH="0" baseline="0" noProof="0" dirty="0">
                <a:ln>
                  <a:noFill/>
                </a:ln>
                <a:solidFill>
                  <a:srgbClr val="CC3300"/>
                </a:solidFill>
                <a:effectLst/>
                <a:uLnTx/>
                <a:uFillTx/>
                <a:latin typeface="Times New Roman"/>
                <a:ea typeface="+mn-ea"/>
                <a:cs typeface="+mn-cs"/>
              </a:rPr>
              <a:t>			Nanometer (nm)   =  10</a:t>
            </a:r>
            <a:r>
              <a:rPr kumimoji="0" lang="en-US" sz="2200" b="1" i="0" u="none" strike="noStrike" kern="0" cap="none" spc="0" normalizeH="0" baseline="30000" noProof="0" dirty="0">
                <a:ln>
                  <a:noFill/>
                </a:ln>
                <a:solidFill>
                  <a:srgbClr val="CC3300"/>
                </a:solidFill>
                <a:effectLst/>
                <a:uLnTx/>
                <a:uFillTx/>
                <a:latin typeface="Times New Roman"/>
                <a:ea typeface="+mn-ea"/>
                <a:cs typeface="+mn-cs"/>
              </a:rPr>
              <a:t>-9 </a:t>
            </a:r>
            <a:r>
              <a:rPr kumimoji="0" lang="en-US" sz="2200" b="1" i="0" u="none" strike="noStrike" kern="0" cap="none" spc="0" normalizeH="0" baseline="0" noProof="0" dirty="0">
                <a:ln>
                  <a:noFill/>
                </a:ln>
                <a:solidFill>
                  <a:srgbClr val="CC3300"/>
                </a:solidFill>
                <a:effectLst/>
                <a:uLnTx/>
                <a:uFillTx/>
                <a:latin typeface="Times New Roman"/>
                <a:ea typeface="+mn-ea"/>
                <a:cs typeface="+mn-cs"/>
              </a:rPr>
              <a:t>m</a:t>
            </a:r>
            <a:endParaRPr kumimoji="0" lang="en-US" sz="2200" b="1" i="0" u="none" strike="noStrike" kern="0" cap="none" spc="0" normalizeH="0" baseline="0" noProof="0" dirty="0">
              <a:ln>
                <a:noFill/>
              </a:ln>
              <a:solidFill>
                <a:srgbClr val="FFFFFF"/>
              </a:solidFill>
              <a:effectLst/>
              <a:uLnTx/>
              <a:uFillTx/>
              <a:latin typeface="Times New Roman"/>
              <a:ea typeface="+mn-ea"/>
              <a:cs typeface="+mn-cs"/>
            </a:endParaRP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endParaRPr kumimoji="0" lang="en-US" sz="2200" b="1" i="0" u="none" strike="noStrike" kern="0" cap="none" spc="0" normalizeH="0" baseline="0" noProof="0" dirty="0">
              <a:ln>
                <a:noFill/>
              </a:ln>
              <a:solidFill>
                <a:srgbClr val="FFFFFF"/>
              </a:solidFill>
              <a:effectLst/>
              <a:uLnTx/>
              <a:uFillTx/>
              <a:latin typeface="Times New Roman"/>
              <a:ea typeface="+mn-ea"/>
              <a:cs typeface="+mn-cs"/>
            </a:endParaRP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				</a:t>
            </a:r>
            <a:r>
              <a:rPr kumimoji="0" lang="en-US" sz="2200" b="0" i="0" u="none" strike="noStrike" kern="0" cap="none" spc="0" normalizeH="0" baseline="0" noProof="0" dirty="0" err="1">
                <a:ln>
                  <a:noFill/>
                </a:ln>
                <a:solidFill>
                  <a:srgbClr val="000000"/>
                </a:solidFill>
                <a:effectLst/>
                <a:uLnTx/>
                <a:uFillTx/>
                <a:latin typeface="Times New Roman"/>
                <a:ea typeface="+mn-ea"/>
                <a:cs typeface="+mn-cs"/>
              </a:rPr>
              <a:t>Picometer</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(pm)   =  10</a:t>
            </a:r>
            <a:r>
              <a:rPr kumimoji="0" lang="en-US" sz="2200" b="0" i="0" u="none" strike="noStrike" kern="0" cap="none" spc="0" normalizeH="0" baseline="30000" noProof="0" dirty="0">
                <a:ln>
                  <a:noFill/>
                </a:ln>
                <a:solidFill>
                  <a:srgbClr val="000000"/>
                </a:solidFill>
                <a:effectLst/>
                <a:uLnTx/>
                <a:uFillTx/>
                <a:latin typeface="Times New Roman"/>
                <a:ea typeface="+mn-ea"/>
                <a:cs typeface="+mn-cs"/>
              </a:rPr>
              <a:t>-12</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m</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 </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r>
              <a:rPr kumimoji="0" lang="en-US" sz="2200" b="0" i="0" u="none" strike="noStrike" kern="0" cap="none" spc="0" normalizeH="0" baseline="0" noProof="0" dirty="0">
                <a:ln>
                  <a:noFill/>
                </a:ln>
                <a:solidFill>
                  <a:srgbClr val="000000"/>
                </a:solidFill>
                <a:effectLst/>
                <a:uLnTx/>
                <a:uFillTx/>
                <a:latin typeface="Times New Roman"/>
                <a:ea typeface="+mn-ea"/>
                <a:cs typeface="+mn-cs"/>
              </a:rPr>
              <a:t>					</a:t>
            </a:r>
            <a:r>
              <a:rPr kumimoji="0" lang="en-US" sz="2200" b="0" i="0" u="none" strike="noStrike" kern="0" cap="none" spc="0" normalizeH="0" baseline="0" noProof="0" dirty="0" err="1">
                <a:ln>
                  <a:noFill/>
                </a:ln>
                <a:solidFill>
                  <a:srgbClr val="000000"/>
                </a:solidFill>
                <a:effectLst/>
                <a:uLnTx/>
                <a:uFillTx/>
                <a:latin typeface="Times New Roman"/>
                <a:ea typeface="+mn-ea"/>
                <a:cs typeface="+mn-cs"/>
              </a:rPr>
              <a:t>Femtometer</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(fm)  =  10</a:t>
            </a:r>
            <a:r>
              <a:rPr kumimoji="0" lang="en-US" sz="2200" b="0" i="0" u="none" strike="noStrike" kern="0" cap="none" spc="0" normalizeH="0" baseline="30000" noProof="0" dirty="0">
                <a:ln>
                  <a:noFill/>
                </a:ln>
                <a:solidFill>
                  <a:srgbClr val="000000"/>
                </a:solidFill>
                <a:effectLst/>
                <a:uLnTx/>
                <a:uFillTx/>
                <a:latin typeface="Times New Roman"/>
                <a:ea typeface="+mn-ea"/>
                <a:cs typeface="+mn-cs"/>
              </a:rPr>
              <a:t>-15</a:t>
            </a:r>
            <a:r>
              <a:rPr kumimoji="0" lang="en-US" sz="2200" b="0" i="0" u="none" strike="noStrike" kern="0" cap="none" spc="0" normalizeH="0" baseline="0" noProof="0" dirty="0">
                <a:ln>
                  <a:noFill/>
                </a:ln>
                <a:solidFill>
                  <a:srgbClr val="000000"/>
                </a:solidFill>
                <a:effectLst/>
                <a:uLnTx/>
                <a:uFillTx/>
                <a:latin typeface="Times New Roman"/>
                <a:ea typeface="+mn-ea"/>
                <a:cs typeface="+mn-cs"/>
              </a:rPr>
              <a:t> m</a:t>
            </a:r>
          </a:p>
          <a:p>
            <a:pPr marL="469900" marR="0" lvl="0" indent="-469900" algn="l" defTabSz="914400" rtl="0" eaLnBrk="1" fontAlgn="base" latinLnBrk="0" hangingPunct="1">
              <a:lnSpc>
                <a:spcPct val="80000"/>
              </a:lnSpc>
              <a:spcBef>
                <a:spcPct val="20000"/>
              </a:spcBef>
              <a:spcAft>
                <a:spcPct val="0"/>
              </a:spcAft>
              <a:buClr>
                <a:srgbClr val="660000"/>
              </a:buClr>
              <a:buSzPct val="70000"/>
              <a:buFont typeface="Wingdings" pitchFamily="2" charset="2"/>
              <a:buNone/>
              <a:tabLst/>
              <a:defRPr/>
            </a:pPr>
            <a:endParaRPr kumimoji="0" lang="en-US" sz="2200" b="0" i="0" u="none" strike="noStrike" kern="0" cap="none" spc="0" normalizeH="0" baseline="0" noProof="0" dirty="0">
              <a:ln>
                <a:noFill/>
              </a:ln>
              <a:solidFill>
                <a:srgbClr val="000000"/>
              </a:solidFill>
              <a:effectLst/>
              <a:uLnTx/>
              <a:uFillTx/>
              <a:latin typeface="Times New Roman"/>
              <a:ea typeface="+mn-ea"/>
              <a:cs typeface="+mn-cs"/>
            </a:endParaRPr>
          </a:p>
        </p:txBody>
      </p:sp>
      <p:grpSp>
        <p:nvGrpSpPr>
          <p:cNvPr id="12" name="Group 11"/>
          <p:cNvGrpSpPr/>
          <p:nvPr/>
        </p:nvGrpSpPr>
        <p:grpSpPr>
          <a:xfrm>
            <a:off x="6096000" y="0"/>
            <a:ext cx="3048001" cy="4120753"/>
            <a:chOff x="6096000" y="0"/>
            <a:chExt cx="3048001" cy="4120753"/>
          </a:xfrm>
        </p:grpSpPr>
        <p:pic>
          <p:nvPicPr>
            <p:cNvPr id="77828" name="Picture 4" descr="http://static.wixstatic.com/media/3f3dfa_b57130a012cd28db778cf6c5368889a2.jpg_srz_624_750_85_22_0.50_1.20_0.00_jpg_srz"/>
            <p:cNvPicPr>
              <a:picLocks noChangeAspect="1" noChangeArrowheads="1"/>
            </p:cNvPicPr>
            <p:nvPr/>
          </p:nvPicPr>
          <p:blipFill>
            <a:blip r:embed="rId4">
              <a:lum contrast="10000"/>
            </a:blip>
            <a:srcRect/>
            <a:stretch>
              <a:fillRect/>
            </a:stretch>
          </p:blipFill>
          <p:spPr bwMode="auto">
            <a:xfrm>
              <a:off x="6096001" y="0"/>
              <a:ext cx="3048000" cy="3581400"/>
            </a:xfrm>
            <a:prstGeom prst="rect">
              <a:avLst/>
            </a:prstGeom>
            <a:noFill/>
          </p:spPr>
        </p:pic>
        <p:sp>
          <p:nvSpPr>
            <p:cNvPr id="10" name="TextBox 9"/>
            <p:cNvSpPr txBox="1"/>
            <p:nvPr/>
          </p:nvSpPr>
          <p:spPr>
            <a:xfrm>
              <a:off x="6096000" y="3505200"/>
              <a:ext cx="3048000" cy="615553"/>
            </a:xfrm>
            <a:prstGeom prst="rect">
              <a:avLst/>
            </a:prstGeom>
            <a:solidFill>
              <a:srgbClr val="003300"/>
            </a:solidFill>
          </p:spPr>
          <p:txBody>
            <a:bodyPr wrap="square" rtlCol="0">
              <a:spAutoFit/>
            </a:bodyPr>
            <a:lstStyle/>
            <a:p>
              <a:pPr algn="ctr"/>
              <a:r>
                <a:rPr lang="en-US" dirty="0">
                  <a:solidFill>
                    <a:srgbClr val="FFC000"/>
                  </a:solidFill>
                  <a:latin typeface="Algerian" pitchFamily="82" charset="0"/>
                </a:rPr>
                <a:t>Gulliver in Lilliput</a:t>
              </a:r>
            </a:p>
            <a:p>
              <a:pPr algn="ctr"/>
              <a:r>
                <a:rPr lang="en-US" sz="1600" dirty="0">
                  <a:solidFill>
                    <a:srgbClr val="FFC000"/>
                  </a:solidFill>
                  <a:latin typeface="Book Antiqua" pitchFamily="18" charset="0"/>
                </a:rPr>
                <a:t>Jonathan Swift</a:t>
              </a:r>
            </a:p>
          </p:txBody>
        </p:sp>
      </p:grpSp>
      <p:sp>
        <p:nvSpPr>
          <p:cNvPr id="2" name="Slide Number Placeholder 1">
            <a:extLst>
              <a:ext uri="{FF2B5EF4-FFF2-40B4-BE49-F238E27FC236}">
                <a16:creationId xmlns:a16="http://schemas.microsoft.com/office/drawing/2014/main" id="{12C79AF6-D0B6-4A65-A57E-29BB88DC86CA}"/>
              </a:ext>
            </a:extLst>
          </p:cNvPr>
          <p:cNvSpPr>
            <a:spLocks noGrp="1"/>
          </p:cNvSpPr>
          <p:nvPr>
            <p:ph type="sldNum" sz="quarter" idx="12"/>
          </p:nvPr>
        </p:nvSpPr>
        <p:spPr/>
        <p:txBody>
          <a:bodyPr/>
          <a:lstStyle/>
          <a:p>
            <a:fld id="{0C192B01-843B-4FBE-864E-4A2795C52AA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838200" y="0"/>
            <a:ext cx="8229600" cy="838200"/>
          </a:xfrm>
          <a:prstGeom prst="rect">
            <a:avLst/>
          </a:prstGeom>
        </p:spPr>
        <p:txBody>
          <a:bodyPr vert="horz" lIns="91440" tIns="45720" rIns="91440" bIns="45720" rtlCol="0" anchor="ctr">
            <a:normAutofit fontScale="975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General types of nanostructures:</a:t>
            </a:r>
          </a:p>
        </p:txBody>
      </p:sp>
      <p:sp>
        <p:nvSpPr>
          <p:cNvPr id="21" name="Rectangle 3"/>
          <p:cNvSpPr txBox="1">
            <a:spLocks noChangeArrowheads="1"/>
          </p:cNvSpPr>
          <p:nvPr/>
        </p:nvSpPr>
        <p:spPr>
          <a:xfrm>
            <a:off x="1295400" y="1295400"/>
            <a:ext cx="7848600" cy="20574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80000"/>
              </a:lnSpc>
              <a:spcBef>
                <a:spcPct val="20000"/>
              </a:spcBef>
              <a:spcAft>
                <a:spcPts val="0"/>
              </a:spcAft>
              <a:buClrTx/>
              <a:buSzTx/>
              <a:buFont typeface="Wingdings" pitchFamily="2" charset="2"/>
              <a:buNone/>
              <a:tabLst/>
              <a:defRPr/>
            </a:pPr>
            <a:r>
              <a:rPr kumimoji="0" lang="en-US" sz="2000" b="0" i="0" u="none" strike="noStrike" kern="1200" cap="none" spc="0" normalizeH="0" baseline="0" noProof="0" dirty="0">
                <a:ln>
                  <a:noFill/>
                </a:ln>
                <a:effectLst/>
                <a:uLnTx/>
                <a:uFillTx/>
                <a:latin typeface="Times New Roman" pitchFamily="18" charset="0"/>
                <a:cs typeface="Times New Roman" pitchFamily="18" charset="0"/>
              </a:rPr>
              <a:t>	These are strands with lengths of the order of microns and diameters in the </a:t>
            </a:r>
            <a:r>
              <a:rPr kumimoji="0" lang="en-US" sz="2000" b="0" i="0" u="none" strike="noStrike" kern="1200" cap="none" spc="0" normalizeH="0" baseline="0" noProof="0" dirty="0" err="1">
                <a:ln>
                  <a:noFill/>
                </a:ln>
                <a:effectLst/>
                <a:uLnTx/>
                <a:uFillTx/>
                <a:latin typeface="Times New Roman" pitchFamily="18" charset="0"/>
                <a:cs typeface="Times New Roman" pitchFamily="18" charset="0"/>
              </a:rPr>
              <a:t>nanometric</a:t>
            </a:r>
            <a:r>
              <a:rPr kumimoji="0" lang="en-US" sz="2000" b="0" i="0" u="none" strike="noStrike" kern="1200" cap="none" spc="0" normalizeH="0" baseline="0" noProof="0" dirty="0">
                <a:ln>
                  <a:noFill/>
                </a:ln>
                <a:effectLst/>
                <a:uLnTx/>
                <a:uFillTx/>
                <a:latin typeface="Times New Roman" pitchFamily="18" charset="0"/>
                <a:cs typeface="Times New Roman" pitchFamily="18" charset="0"/>
              </a:rPr>
              <a:t> range. Carbon </a:t>
            </a:r>
            <a:r>
              <a:rPr kumimoji="0" lang="en-US" sz="2000" b="0" i="0" u="none" strike="noStrike" kern="1200" cap="none" spc="0" normalizeH="0" baseline="0" noProof="0" dirty="0" err="1">
                <a:ln>
                  <a:noFill/>
                </a:ln>
                <a:effectLst/>
                <a:uLnTx/>
                <a:uFillTx/>
                <a:latin typeface="Times New Roman" pitchFamily="18" charset="0"/>
                <a:cs typeface="Times New Roman" pitchFamily="18" charset="0"/>
              </a:rPr>
              <a:t>nanotubes</a:t>
            </a:r>
            <a:r>
              <a:rPr kumimoji="0" lang="en-US" sz="2000" b="0" i="0" u="none" strike="noStrike" kern="1200" cap="none" spc="0" normalizeH="0" baseline="0" noProof="0" dirty="0">
                <a:ln>
                  <a:noFill/>
                </a:ln>
                <a:effectLst/>
                <a:uLnTx/>
                <a:uFillTx/>
                <a:latin typeface="Times New Roman" pitchFamily="18" charset="0"/>
                <a:cs typeface="Times New Roman" pitchFamily="18" charset="0"/>
              </a:rPr>
              <a:t> are well known examples</a:t>
            </a:r>
          </a:p>
          <a:p>
            <a:pPr marL="0" marR="0" lvl="0" indent="0" algn="just"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US" sz="2000" b="0" i="0" u="none" strike="noStrike" kern="1200" cap="none" spc="0" normalizeH="0" baseline="0" noProof="0" dirty="0">
              <a:ln>
                <a:noFill/>
              </a:ln>
              <a:effectLst/>
              <a:uLnTx/>
              <a:uFillTx/>
              <a:latin typeface="Times New Roman" pitchFamily="18" charset="0"/>
              <a:cs typeface="Times New Roman" pitchFamily="18" charset="0"/>
            </a:endParaRPr>
          </a:p>
          <a:p>
            <a:pPr marL="0" marR="0" lvl="0" indent="0" algn="just" defTabSz="914400" rtl="0" eaLnBrk="1" fontAlgn="auto" latinLnBrk="0" hangingPunct="1">
              <a:lnSpc>
                <a:spcPct val="80000"/>
              </a:lnSpc>
              <a:spcBef>
                <a:spcPct val="20000"/>
              </a:spcBef>
              <a:spcAft>
                <a:spcPts val="0"/>
              </a:spcAft>
              <a:buClr>
                <a:srgbClr val="800000"/>
              </a:buClr>
              <a:buSzTx/>
              <a:buFont typeface="Wingdings" pitchFamily="2" charset="2"/>
              <a:buChar char="v"/>
              <a:tabLst/>
              <a:defRPr/>
            </a:pPr>
            <a:r>
              <a:rPr kumimoji="0" lang="en-US" sz="2000" b="0" i="0" u="none" strike="noStrike" kern="1200" cap="none" spc="0" normalizeH="0" baseline="0" noProof="0" dirty="0">
                <a:ln>
                  <a:noFill/>
                </a:ln>
                <a:effectLst/>
                <a:uLnTx/>
                <a:uFillTx/>
                <a:latin typeface="Times New Roman" pitchFamily="18" charset="0"/>
                <a:cs typeface="Times New Roman" pitchFamily="18" charset="0"/>
              </a:rPr>
              <a:t>Have superior strength </a:t>
            </a:r>
          </a:p>
          <a:p>
            <a:pPr marL="0" marR="0" lvl="0" indent="0" algn="just" defTabSz="914400" rtl="0" eaLnBrk="1" fontAlgn="auto" latinLnBrk="0" hangingPunct="1">
              <a:lnSpc>
                <a:spcPct val="80000"/>
              </a:lnSpc>
              <a:spcBef>
                <a:spcPct val="20000"/>
              </a:spcBef>
              <a:spcAft>
                <a:spcPts val="0"/>
              </a:spcAft>
              <a:buClr>
                <a:srgbClr val="800000"/>
              </a:buClr>
              <a:buSzTx/>
              <a:buFont typeface="Wingdings" pitchFamily="2" charset="2"/>
              <a:buChar char="v"/>
              <a:tabLst/>
              <a:defRPr/>
            </a:pPr>
            <a:r>
              <a:rPr kumimoji="0" lang="en-US" sz="2000" b="0" i="0" u="none" strike="noStrike" kern="1200" cap="none" spc="0" normalizeH="0" baseline="0" noProof="0" dirty="0">
                <a:ln>
                  <a:noFill/>
                </a:ln>
                <a:effectLst/>
                <a:uLnTx/>
                <a:uFillTx/>
                <a:latin typeface="Times New Roman" pitchFamily="18" charset="0"/>
                <a:cs typeface="Times New Roman" pitchFamily="18" charset="0"/>
              </a:rPr>
              <a:t>Can be used to load other substances</a:t>
            </a:r>
          </a:p>
          <a:p>
            <a:pPr marL="0" marR="0" lvl="0" indent="0" algn="just" defTabSz="914400" rtl="0" eaLnBrk="1" fontAlgn="auto" latinLnBrk="0" hangingPunct="1">
              <a:lnSpc>
                <a:spcPct val="80000"/>
              </a:lnSpc>
              <a:spcBef>
                <a:spcPct val="20000"/>
              </a:spcBef>
              <a:spcAft>
                <a:spcPts val="0"/>
              </a:spcAft>
              <a:buClr>
                <a:srgbClr val="800000"/>
              </a:buClr>
              <a:buSzTx/>
              <a:buFont typeface="Wingdings" pitchFamily="2" charset="2"/>
              <a:buChar char="v"/>
              <a:tabLst/>
              <a:defRPr/>
            </a:pPr>
            <a:r>
              <a:rPr kumimoji="0" lang="en-US" sz="2000" b="0" i="0" u="none" strike="noStrike" kern="1200" cap="none" spc="0" normalizeH="0" baseline="0" noProof="0" dirty="0">
                <a:ln>
                  <a:noFill/>
                </a:ln>
                <a:effectLst/>
                <a:uLnTx/>
                <a:uFillTx/>
                <a:latin typeface="Times New Roman" pitchFamily="18" charset="0"/>
                <a:cs typeface="Times New Roman" pitchFamily="18" charset="0"/>
              </a:rPr>
              <a:t>Used as contacts, in cooling devices etc.</a:t>
            </a:r>
          </a:p>
        </p:txBody>
      </p:sp>
      <p:sp>
        <p:nvSpPr>
          <p:cNvPr id="22" name="WordArt 4"/>
          <p:cNvSpPr>
            <a:spLocks noChangeArrowheads="1" noChangeShapeType="1" noTextEdit="1"/>
          </p:cNvSpPr>
          <p:nvPr/>
        </p:nvSpPr>
        <p:spPr bwMode="auto">
          <a:xfrm rot="5228170">
            <a:off x="-1337732" y="3526425"/>
            <a:ext cx="3876590" cy="822387"/>
          </a:xfrm>
          <a:prstGeom prst="rect">
            <a:avLst/>
          </a:prstGeom>
        </p:spPr>
        <p:txBody>
          <a:bodyPr spcFirstLastPara="1" vert="wordArtVert" wrap="none" fromWordArt="1">
            <a:prstTxWarp prst="textButton">
              <a:avLst>
                <a:gd name="adj" fmla="val 10800000"/>
              </a:avLst>
            </a:prstTxWarp>
          </a:bodyPr>
          <a:lstStyle/>
          <a:p>
            <a:pPr algn="ctr" fontAlgn="auto"/>
            <a:r>
              <a:rPr lang="en-US" sz="3600" kern="10" dirty="0">
                <a:ln w="25400">
                  <a:solidFill>
                    <a:schemeClr val="tx1"/>
                  </a:solidFill>
                  <a:round/>
                  <a:headEnd/>
                  <a:tailEnd/>
                </a:ln>
                <a:solidFill>
                  <a:srgbClr val="800000"/>
                </a:solidFill>
                <a:effectLst>
                  <a:outerShdw blurRad="38100" dist="38100" dir="2700000" algn="tl">
                    <a:srgbClr val="000000">
                      <a:alpha val="43137"/>
                    </a:srgbClr>
                  </a:outerShdw>
                </a:effectLst>
                <a:latin typeface="Arial"/>
                <a:cs typeface="Arial"/>
              </a:rPr>
              <a:t>Nano wires</a:t>
            </a:r>
          </a:p>
        </p:txBody>
      </p:sp>
      <p:sp>
        <p:nvSpPr>
          <p:cNvPr id="23" name="Text Box 6"/>
          <p:cNvSpPr txBox="1">
            <a:spLocks noChangeArrowheads="1"/>
          </p:cNvSpPr>
          <p:nvPr/>
        </p:nvSpPr>
        <p:spPr bwMode="auto">
          <a:xfrm rot="-1639434">
            <a:off x="914400" y="5105400"/>
            <a:ext cx="2398713" cy="392113"/>
          </a:xfrm>
          <a:prstGeom prst="rect">
            <a:avLst/>
          </a:prstGeom>
          <a:noFill/>
          <a:ln w="25400">
            <a:solidFill>
              <a:srgbClr val="008000"/>
            </a:solidFill>
            <a:miter lim="800000"/>
            <a:headEnd/>
            <a:tailEnd/>
          </a:ln>
          <a:effectLst/>
        </p:spPr>
        <p:txBody>
          <a:bodyPr>
            <a:spAutoFit/>
          </a:bodyPr>
          <a:lstStyle/>
          <a:p>
            <a:pPr>
              <a:spcBef>
                <a:spcPct val="50000"/>
              </a:spcBef>
            </a:pPr>
            <a:r>
              <a:rPr lang="en-US" b="1"/>
              <a:t>Zinc oxide nano wires</a:t>
            </a:r>
          </a:p>
        </p:txBody>
      </p:sp>
      <p:pic>
        <p:nvPicPr>
          <p:cNvPr id="24" name="Picture 7" descr="ZnO nanowires"/>
          <p:cNvPicPr>
            <a:picLocks noChangeAspect="1" noChangeArrowheads="1"/>
          </p:cNvPicPr>
          <p:nvPr/>
        </p:nvPicPr>
        <p:blipFill>
          <a:blip r:embed="rId4"/>
          <a:srcRect/>
          <a:stretch>
            <a:fillRect/>
          </a:stretch>
        </p:blipFill>
        <p:spPr bwMode="auto">
          <a:xfrm>
            <a:off x="3581400" y="3657600"/>
            <a:ext cx="5384800" cy="2590800"/>
          </a:xfrm>
          <a:prstGeom prst="rect">
            <a:avLst/>
          </a:prstGeom>
          <a:noFill/>
          <a:ln w="50800">
            <a:solidFill>
              <a:srgbClr val="339966"/>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457200" y="0"/>
            <a:ext cx="8610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General types of nanostructures: </a:t>
            </a:r>
          </a:p>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Carbon </a:t>
            </a:r>
            <a:r>
              <a:rPr lang="en-US" sz="4400" kern="0" dirty="0" err="1">
                <a:solidFill>
                  <a:srgbClr val="990033"/>
                </a:solidFill>
                <a:effectLst>
                  <a:outerShdw blurRad="38100" dist="38100" dir="2700000" algn="tl">
                    <a:srgbClr val="000000">
                      <a:alpha val="43137"/>
                    </a:srgbClr>
                  </a:outerShdw>
                </a:effectLst>
                <a:latin typeface="Book Antiqua" pitchFamily="18" charset="0"/>
              </a:rPr>
              <a:t>Nanotubes</a:t>
            </a:r>
            <a:endParaRPr lang="en-US" sz="4400" kern="0" dirty="0">
              <a:solidFill>
                <a:srgbClr val="990033"/>
              </a:solidFill>
              <a:effectLst>
                <a:outerShdw blurRad="38100" dist="38100" dir="2700000" algn="tl">
                  <a:srgbClr val="000000">
                    <a:alpha val="43137"/>
                  </a:srgbClr>
                </a:outerShdw>
              </a:effectLst>
              <a:latin typeface="Book Antiqua" pitchFamily="18" charset="0"/>
            </a:endParaRPr>
          </a:p>
        </p:txBody>
      </p:sp>
      <p:grpSp>
        <p:nvGrpSpPr>
          <p:cNvPr id="19" name="Group 18"/>
          <p:cNvGrpSpPr/>
          <p:nvPr/>
        </p:nvGrpSpPr>
        <p:grpSpPr>
          <a:xfrm>
            <a:off x="914400" y="914401"/>
            <a:ext cx="2438400" cy="2209799"/>
            <a:chOff x="914400" y="639183"/>
            <a:chExt cx="3124200" cy="2609616"/>
          </a:xfrm>
        </p:grpSpPr>
        <p:pic>
          <p:nvPicPr>
            <p:cNvPr id="4098" name="Picture 2" descr="http://www.technewsdaily.com/images/i/000/010/352/original/Water-and-Oil-Purifiers.jpg"/>
            <p:cNvPicPr>
              <a:picLocks noChangeAspect="1" noChangeArrowheads="1"/>
            </p:cNvPicPr>
            <p:nvPr/>
          </p:nvPicPr>
          <p:blipFill>
            <a:blip r:embed="rId4" cstate="print">
              <a:lum contrast="10000"/>
            </a:blip>
            <a:srcRect t="26829" b="12195"/>
            <a:stretch>
              <a:fillRect/>
            </a:stretch>
          </p:blipFill>
          <p:spPr bwMode="auto">
            <a:xfrm>
              <a:off x="914400" y="1143000"/>
              <a:ext cx="3124200" cy="1905000"/>
            </a:xfrm>
            <a:prstGeom prst="rect">
              <a:avLst/>
            </a:prstGeom>
            <a:noFill/>
          </p:spPr>
        </p:pic>
        <p:sp>
          <p:nvSpPr>
            <p:cNvPr id="9" name="TextBox 8"/>
            <p:cNvSpPr txBox="1"/>
            <p:nvPr/>
          </p:nvSpPr>
          <p:spPr>
            <a:xfrm>
              <a:off x="914400" y="639183"/>
              <a:ext cx="2440781" cy="436155"/>
            </a:xfrm>
            <a:prstGeom prst="rect">
              <a:avLst/>
            </a:prstGeom>
            <a:noFill/>
          </p:spPr>
          <p:txBody>
            <a:bodyPr wrap="square" rtlCol="0">
              <a:spAutoFit/>
            </a:bodyPr>
            <a:lstStyle/>
            <a:p>
              <a:r>
                <a:rPr lang="en-US" dirty="0">
                  <a:latin typeface="Times New Roman" pitchFamily="18" charset="0"/>
                  <a:cs typeface="Times New Roman" pitchFamily="18" charset="0"/>
                </a:rPr>
                <a:t>Liquid purifiers</a:t>
              </a:r>
            </a:p>
          </p:txBody>
        </p:sp>
        <p:sp>
          <p:nvSpPr>
            <p:cNvPr id="10" name="Rectangle 9"/>
            <p:cNvSpPr/>
            <p:nvPr/>
          </p:nvSpPr>
          <p:spPr>
            <a:xfrm>
              <a:off x="914400" y="2971800"/>
              <a:ext cx="1988429" cy="276999"/>
            </a:xfrm>
            <a:prstGeom prst="rect">
              <a:avLst/>
            </a:prstGeom>
          </p:spPr>
          <p:txBody>
            <a:bodyPr wrap="none">
              <a:spAutoFit/>
            </a:bodyPr>
            <a:lstStyle/>
            <a:p>
              <a:r>
                <a:rPr lang="en-US" sz="1200" i="1" dirty="0">
                  <a:solidFill>
                    <a:srgbClr val="800000"/>
                  </a:solidFill>
                </a:rPr>
                <a:t>Credit: </a:t>
              </a:r>
              <a:r>
                <a:rPr lang="en-US" sz="1200" i="1" dirty="0" err="1">
                  <a:solidFill>
                    <a:srgbClr val="800000"/>
                  </a:solidFill>
                </a:rPr>
                <a:t>nikkytok</a:t>
              </a:r>
              <a:r>
                <a:rPr lang="en-US" sz="1200" i="1" dirty="0">
                  <a:solidFill>
                    <a:srgbClr val="800000"/>
                  </a:solidFill>
                </a:rPr>
                <a:t>/</a:t>
              </a:r>
              <a:r>
                <a:rPr lang="en-US" sz="1200" i="1" dirty="0" err="1">
                  <a:solidFill>
                    <a:srgbClr val="800000"/>
                  </a:solidFill>
                </a:rPr>
                <a:t>Shutterstock</a:t>
              </a:r>
              <a:endParaRPr lang="en-US" sz="1200" dirty="0">
                <a:solidFill>
                  <a:srgbClr val="800000"/>
                </a:solidFill>
              </a:endParaRPr>
            </a:p>
          </p:txBody>
        </p:sp>
      </p:grpSp>
      <p:grpSp>
        <p:nvGrpSpPr>
          <p:cNvPr id="22" name="Group 21"/>
          <p:cNvGrpSpPr/>
          <p:nvPr/>
        </p:nvGrpSpPr>
        <p:grpSpPr>
          <a:xfrm>
            <a:off x="838200" y="3593068"/>
            <a:ext cx="2971800" cy="2627531"/>
            <a:chOff x="685800" y="3593068"/>
            <a:chExt cx="2971800" cy="2627531"/>
          </a:xfrm>
        </p:grpSpPr>
        <p:pic>
          <p:nvPicPr>
            <p:cNvPr id="4102" name="Picture 6" descr="http://www.technewsdaily.com/images/i/000/010/348/original/samsung-led-tv.jpg"/>
            <p:cNvPicPr>
              <a:picLocks noChangeAspect="1" noChangeArrowheads="1"/>
            </p:cNvPicPr>
            <p:nvPr/>
          </p:nvPicPr>
          <p:blipFill>
            <a:blip r:embed="rId5">
              <a:lum contrast="30000"/>
            </a:blip>
            <a:srcRect l="2000" t="16000" r="2000" b="18000"/>
            <a:stretch>
              <a:fillRect/>
            </a:stretch>
          </p:blipFill>
          <p:spPr bwMode="auto">
            <a:xfrm>
              <a:off x="685800" y="3886200"/>
              <a:ext cx="2881745" cy="1981200"/>
            </a:xfrm>
            <a:prstGeom prst="rect">
              <a:avLst/>
            </a:prstGeom>
            <a:noFill/>
          </p:spPr>
        </p:pic>
        <p:sp>
          <p:nvSpPr>
            <p:cNvPr id="20" name="TextBox 19"/>
            <p:cNvSpPr txBox="1"/>
            <p:nvPr/>
          </p:nvSpPr>
          <p:spPr>
            <a:xfrm>
              <a:off x="762000" y="3593068"/>
              <a:ext cx="2895600" cy="369332"/>
            </a:xfrm>
            <a:prstGeom prst="rect">
              <a:avLst/>
            </a:prstGeom>
            <a:noFill/>
          </p:spPr>
          <p:txBody>
            <a:bodyPr wrap="square" rtlCol="0">
              <a:spAutoFit/>
            </a:bodyPr>
            <a:lstStyle/>
            <a:p>
              <a:r>
                <a:rPr lang="en-US" dirty="0">
                  <a:latin typeface="Times New Roman" pitchFamily="18" charset="0"/>
                  <a:cs typeface="Times New Roman" pitchFamily="18" charset="0"/>
                </a:rPr>
                <a:t>Improved displays</a:t>
              </a:r>
            </a:p>
          </p:txBody>
        </p:sp>
        <p:sp>
          <p:nvSpPr>
            <p:cNvPr id="21" name="Rectangle 20"/>
            <p:cNvSpPr/>
            <p:nvPr/>
          </p:nvSpPr>
          <p:spPr>
            <a:xfrm>
              <a:off x="762000" y="5943600"/>
              <a:ext cx="1197764" cy="276999"/>
            </a:xfrm>
            <a:prstGeom prst="rect">
              <a:avLst/>
            </a:prstGeom>
          </p:spPr>
          <p:txBody>
            <a:bodyPr wrap="none">
              <a:spAutoFit/>
            </a:bodyPr>
            <a:lstStyle/>
            <a:p>
              <a:r>
                <a:rPr lang="en-US" sz="1200" i="1" dirty="0"/>
                <a:t>Credit: Samsung</a:t>
              </a:r>
              <a:endParaRPr lang="en-US" sz="1200" dirty="0"/>
            </a:p>
          </p:txBody>
        </p:sp>
      </p:grpSp>
      <p:grpSp>
        <p:nvGrpSpPr>
          <p:cNvPr id="25" name="Group 24"/>
          <p:cNvGrpSpPr/>
          <p:nvPr/>
        </p:nvGrpSpPr>
        <p:grpSpPr>
          <a:xfrm>
            <a:off x="4114800" y="3352800"/>
            <a:ext cx="4843463" cy="3505200"/>
            <a:chOff x="4343401" y="970280"/>
            <a:chExt cx="2499852" cy="1849120"/>
          </a:xfrm>
        </p:grpSpPr>
        <p:pic>
          <p:nvPicPr>
            <p:cNvPr id="23" name="Picture 22" descr="https://images.morebooks.de/fullcover/1000x700/9783838340715.jpg"/>
            <p:cNvPicPr/>
            <p:nvPr/>
          </p:nvPicPr>
          <p:blipFill>
            <a:blip r:embed="rId6">
              <a:lum bright="-20000" contrast="10000"/>
            </a:blip>
            <a:srcRect l="4433" t="7925" r="2321" b="8437"/>
            <a:stretch>
              <a:fillRect/>
            </a:stretch>
          </p:blipFill>
          <p:spPr bwMode="auto">
            <a:xfrm>
              <a:off x="4343401" y="1219200"/>
              <a:ext cx="2438400" cy="1600200"/>
            </a:xfrm>
            <a:prstGeom prst="rect">
              <a:avLst/>
            </a:prstGeom>
            <a:noFill/>
            <a:ln w="9525">
              <a:noFill/>
              <a:miter lim="800000"/>
              <a:headEnd/>
              <a:tailEnd/>
            </a:ln>
          </p:spPr>
        </p:pic>
        <p:sp>
          <p:nvSpPr>
            <p:cNvPr id="24" name="TextBox 23"/>
            <p:cNvSpPr txBox="1"/>
            <p:nvPr/>
          </p:nvSpPr>
          <p:spPr>
            <a:xfrm>
              <a:off x="5090653" y="970280"/>
              <a:ext cx="1752600" cy="194836"/>
            </a:xfrm>
            <a:prstGeom prst="rect">
              <a:avLst/>
            </a:prstGeom>
            <a:noFill/>
          </p:spPr>
          <p:txBody>
            <a:bodyPr wrap="square" rtlCol="0">
              <a:spAutoFit/>
            </a:bodyPr>
            <a:lstStyle/>
            <a:p>
              <a:pPr algn="r"/>
              <a:r>
                <a:rPr lang="en-US" dirty="0" err="1">
                  <a:latin typeface="Times New Roman" pitchFamily="18" charset="0"/>
                  <a:cs typeface="Times New Roman" pitchFamily="18" charset="0"/>
                </a:rPr>
                <a:t>Supercapacitors</a:t>
              </a:r>
              <a:endParaRPr lang="en-US" dirty="0">
                <a:latin typeface="Times New Roman" pitchFamily="18" charset="0"/>
                <a:cs typeface="Times New Roman" pitchFamily="18" charset="0"/>
              </a:endParaRPr>
            </a:p>
          </p:txBody>
        </p:sp>
      </p:grpSp>
      <p:pic>
        <p:nvPicPr>
          <p:cNvPr id="49154" name="Picture 2" descr="http://jnm.snmjournals.org/content/48/7/1039/F1.large.jpg"/>
          <p:cNvPicPr>
            <a:picLocks noChangeAspect="1" noChangeArrowheads="1"/>
          </p:cNvPicPr>
          <p:nvPr/>
        </p:nvPicPr>
        <p:blipFill>
          <a:blip r:embed="rId7"/>
          <a:srcRect/>
          <a:stretch>
            <a:fillRect/>
          </a:stretch>
        </p:blipFill>
        <p:spPr bwMode="auto">
          <a:xfrm>
            <a:off x="2895600" y="838200"/>
            <a:ext cx="4267201" cy="2685966"/>
          </a:xfrm>
          <a:prstGeom prst="rect">
            <a:avLst/>
          </a:prstGeom>
          <a:noFill/>
        </p:spPr>
      </p:pic>
      <p:grpSp>
        <p:nvGrpSpPr>
          <p:cNvPr id="26" name="Group 25"/>
          <p:cNvGrpSpPr/>
          <p:nvPr/>
        </p:nvGrpSpPr>
        <p:grpSpPr>
          <a:xfrm>
            <a:off x="5867400" y="304800"/>
            <a:ext cx="3124200" cy="2133600"/>
            <a:chOff x="3043555" y="2750135"/>
            <a:chExt cx="6743065" cy="3546664"/>
          </a:xfrm>
        </p:grpSpPr>
        <p:pic>
          <p:nvPicPr>
            <p:cNvPr id="27" name="Picture 4" descr="http://www.technewsdaily.com/images/i/000/006/102/original/paper-solar-cells-02.jpg"/>
            <p:cNvPicPr>
              <a:picLocks noChangeAspect="1" noChangeArrowheads="1"/>
            </p:cNvPicPr>
            <p:nvPr/>
          </p:nvPicPr>
          <p:blipFill>
            <a:blip r:embed="rId8">
              <a:lum contrast="20000"/>
            </a:blip>
            <a:srcRect l="16000" t="27154" r="28000"/>
            <a:stretch>
              <a:fillRect/>
            </a:stretch>
          </p:blipFill>
          <p:spPr bwMode="auto">
            <a:xfrm>
              <a:off x="5181600" y="3352800"/>
              <a:ext cx="4605020" cy="2657476"/>
            </a:xfrm>
            <a:prstGeom prst="rect">
              <a:avLst/>
            </a:prstGeom>
            <a:noFill/>
          </p:spPr>
        </p:pic>
        <p:sp>
          <p:nvSpPr>
            <p:cNvPr id="28" name="TextBox 27"/>
            <p:cNvSpPr txBox="1"/>
            <p:nvPr/>
          </p:nvSpPr>
          <p:spPr>
            <a:xfrm>
              <a:off x="3043555" y="2750135"/>
              <a:ext cx="6578600" cy="613937"/>
            </a:xfrm>
            <a:prstGeom prst="rect">
              <a:avLst/>
            </a:prstGeom>
            <a:noFill/>
          </p:spPr>
          <p:txBody>
            <a:bodyPr wrap="square" rtlCol="0">
              <a:spAutoFit/>
            </a:bodyPr>
            <a:lstStyle/>
            <a:p>
              <a:pPr algn="r"/>
              <a:r>
                <a:rPr lang="en-US" dirty="0">
                  <a:latin typeface="Times New Roman" pitchFamily="18" charset="0"/>
                  <a:cs typeface="Times New Roman" pitchFamily="18" charset="0"/>
                </a:rPr>
                <a:t>Improve efficiency in films</a:t>
              </a:r>
            </a:p>
          </p:txBody>
        </p:sp>
        <p:sp>
          <p:nvSpPr>
            <p:cNvPr id="29" name="Rectangle 28"/>
            <p:cNvSpPr/>
            <p:nvPr/>
          </p:nvSpPr>
          <p:spPr>
            <a:xfrm>
              <a:off x="5181600" y="6019800"/>
              <a:ext cx="1895519" cy="276999"/>
            </a:xfrm>
            <a:prstGeom prst="rect">
              <a:avLst/>
            </a:prstGeom>
          </p:spPr>
          <p:txBody>
            <a:bodyPr wrap="none">
              <a:spAutoFit/>
            </a:bodyPr>
            <a:lstStyle/>
            <a:p>
              <a:r>
                <a:rPr lang="en-US" sz="1200" i="1" dirty="0"/>
                <a:t>Credit: MIT/ Patrick </a:t>
              </a:r>
              <a:r>
                <a:rPr lang="en-US" sz="1200" i="1" dirty="0" err="1"/>
                <a:t>Gillooly</a:t>
              </a:r>
              <a:endParaRPr lang="en-US" sz="120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457200" y="0"/>
            <a:ext cx="8610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General types of nanostructures: </a:t>
            </a:r>
          </a:p>
          <a:p>
            <a:pPr defTabSz="914185">
              <a:defRPr/>
            </a:pPr>
            <a:r>
              <a:rPr lang="en-US" sz="4400" kern="0" dirty="0" err="1">
                <a:solidFill>
                  <a:srgbClr val="990033"/>
                </a:solidFill>
                <a:effectLst>
                  <a:outerShdw blurRad="38100" dist="38100" dir="2700000" algn="tl">
                    <a:srgbClr val="000000">
                      <a:alpha val="43137"/>
                    </a:srgbClr>
                  </a:outerShdw>
                </a:effectLst>
                <a:latin typeface="Book Antiqua" pitchFamily="18" charset="0"/>
              </a:rPr>
              <a:t>Graphene</a:t>
            </a:r>
            <a:endParaRPr lang="en-US" sz="4400" kern="0" dirty="0">
              <a:solidFill>
                <a:srgbClr val="990033"/>
              </a:solidFill>
              <a:effectLst>
                <a:outerShdw blurRad="38100" dist="38100" dir="2700000" algn="tl">
                  <a:srgbClr val="000000">
                    <a:alpha val="43137"/>
                  </a:srgbClr>
                </a:outerShdw>
              </a:effectLst>
              <a:latin typeface="Book Antiqua" pitchFamily="18" charset="0"/>
            </a:endParaRPr>
          </a:p>
        </p:txBody>
      </p:sp>
      <p:grpSp>
        <p:nvGrpSpPr>
          <p:cNvPr id="26" name="Group 25"/>
          <p:cNvGrpSpPr/>
          <p:nvPr/>
        </p:nvGrpSpPr>
        <p:grpSpPr>
          <a:xfrm>
            <a:off x="6705600" y="1600200"/>
            <a:ext cx="2209800" cy="3200400"/>
            <a:chOff x="5638800" y="914400"/>
            <a:chExt cx="2219325" cy="3102165"/>
          </a:xfrm>
        </p:grpSpPr>
        <p:pic>
          <p:nvPicPr>
            <p:cNvPr id="125954" name="Picture 2" descr="IBM graphene RF receiver "/>
            <p:cNvPicPr>
              <a:picLocks noChangeAspect="1" noChangeArrowheads="1"/>
            </p:cNvPicPr>
            <p:nvPr/>
          </p:nvPicPr>
          <p:blipFill>
            <a:blip r:embed="rId4">
              <a:lum contrast="30000"/>
            </a:blip>
            <a:srcRect/>
            <a:stretch>
              <a:fillRect/>
            </a:stretch>
          </p:blipFill>
          <p:spPr bwMode="auto">
            <a:xfrm>
              <a:off x="5638800" y="914400"/>
              <a:ext cx="2219325" cy="3048001"/>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5791200" y="3384376"/>
              <a:ext cx="2016065" cy="632189"/>
            </a:xfrm>
            <a:prstGeom prst="rect">
              <a:avLst/>
            </a:prstGeom>
          </p:spPr>
          <p:txBody>
            <a:bodyPr wrap="square">
              <a:spAutoFit/>
            </a:bodyPr>
            <a:lstStyle/>
            <a:p>
              <a:r>
                <a:rPr lang="en-US" sz="1600" dirty="0">
                  <a:solidFill>
                    <a:schemeClr val="bg1"/>
                  </a:solidFill>
                  <a:latin typeface="Arial Black" pitchFamily="34" charset="0"/>
                </a:rPr>
                <a:t>IBM </a:t>
              </a:r>
              <a:r>
                <a:rPr lang="en-US" sz="1600" dirty="0" err="1">
                  <a:solidFill>
                    <a:schemeClr val="bg1"/>
                  </a:solidFill>
                  <a:latin typeface="Arial Black" pitchFamily="34" charset="0"/>
                </a:rPr>
                <a:t>graphene</a:t>
              </a:r>
              <a:r>
                <a:rPr lang="en-US" sz="1600" dirty="0">
                  <a:solidFill>
                    <a:schemeClr val="bg1"/>
                  </a:solidFill>
                  <a:latin typeface="Arial Black" pitchFamily="34" charset="0"/>
                </a:rPr>
                <a:t> RF receiver</a:t>
              </a:r>
            </a:p>
          </p:txBody>
        </p:sp>
      </p:grpSp>
      <p:sp>
        <p:nvSpPr>
          <p:cNvPr id="30" name="Rectangle 29"/>
          <p:cNvSpPr/>
          <p:nvPr/>
        </p:nvSpPr>
        <p:spPr>
          <a:xfrm>
            <a:off x="533400" y="4722674"/>
            <a:ext cx="4800600" cy="1754326"/>
          </a:xfrm>
          <a:prstGeom prst="rect">
            <a:avLst/>
          </a:prstGeom>
        </p:spPr>
        <p:txBody>
          <a:bodyPr wrap="square">
            <a:spAutoFit/>
          </a:bodyPr>
          <a:lstStyle/>
          <a:p>
            <a:pPr algn="just"/>
            <a:r>
              <a:rPr lang="en-US" dirty="0">
                <a:latin typeface="Book Antiqua" pitchFamily="18" charset="0"/>
              </a:rPr>
              <a:t>The researchers have taken a new approach which IBM said is closer to mainstream silicon CMOS manufacturing processes. This was used to produce a multi-stage </a:t>
            </a:r>
            <a:r>
              <a:rPr lang="en-US" dirty="0" err="1">
                <a:latin typeface="Book Antiqua" pitchFamily="18" charset="0"/>
              </a:rPr>
              <a:t>graphene</a:t>
            </a:r>
            <a:r>
              <a:rPr lang="en-US" dirty="0">
                <a:latin typeface="Book Antiqua" pitchFamily="18" charset="0"/>
              </a:rPr>
              <a:t> RF receiver with what IBM called “big performance” gains. </a:t>
            </a:r>
          </a:p>
        </p:txBody>
      </p:sp>
      <p:sp>
        <p:nvSpPr>
          <p:cNvPr id="31" name="Rectangle 30"/>
          <p:cNvSpPr/>
          <p:nvPr/>
        </p:nvSpPr>
        <p:spPr>
          <a:xfrm>
            <a:off x="5562600" y="4847272"/>
            <a:ext cx="3200400" cy="1477328"/>
          </a:xfrm>
          <a:prstGeom prst="rect">
            <a:avLst/>
          </a:prstGeom>
        </p:spPr>
        <p:txBody>
          <a:bodyPr wrap="square">
            <a:spAutoFit/>
          </a:bodyPr>
          <a:lstStyle/>
          <a:p>
            <a:pPr algn="just"/>
            <a:r>
              <a:rPr lang="en-US" dirty="0">
                <a:latin typeface="Book Antiqua" pitchFamily="18" charset="0"/>
              </a:rPr>
              <a:t>The multi-stage </a:t>
            </a:r>
            <a:r>
              <a:rPr lang="en-US" dirty="0" err="1">
                <a:latin typeface="Book Antiqua" pitchFamily="18" charset="0"/>
              </a:rPr>
              <a:t>graphene</a:t>
            </a:r>
            <a:r>
              <a:rPr lang="en-US" dirty="0">
                <a:latin typeface="Book Antiqua" pitchFamily="18" charset="0"/>
              </a:rPr>
              <a:t> RF receiver integrated circuit consists of 3 </a:t>
            </a:r>
            <a:r>
              <a:rPr lang="en-US" dirty="0" err="1">
                <a:latin typeface="Book Antiqua" pitchFamily="18" charset="0"/>
              </a:rPr>
              <a:t>graphene</a:t>
            </a:r>
            <a:r>
              <a:rPr lang="en-US" dirty="0">
                <a:latin typeface="Book Antiqua" pitchFamily="18" charset="0"/>
              </a:rPr>
              <a:t> transistors, 4 inductors, 2 capacitors, and 2 resistors. </a:t>
            </a:r>
          </a:p>
        </p:txBody>
      </p:sp>
      <p:sp>
        <p:nvSpPr>
          <p:cNvPr id="32" name="Rectangle 31"/>
          <p:cNvSpPr/>
          <p:nvPr/>
        </p:nvSpPr>
        <p:spPr>
          <a:xfrm>
            <a:off x="990600" y="6211669"/>
            <a:ext cx="7772400" cy="646331"/>
          </a:xfrm>
          <a:prstGeom prst="rect">
            <a:avLst/>
          </a:prstGeom>
        </p:spPr>
        <p:txBody>
          <a:bodyPr wrap="square">
            <a:spAutoFit/>
          </a:bodyPr>
          <a:lstStyle/>
          <a:p>
            <a:pPr algn="r"/>
            <a:r>
              <a:rPr lang="en-US" b="1" dirty="0">
                <a:latin typeface="Corbel" pitchFamily="34" charset="0"/>
              </a:rPr>
              <a:t>Source : Electronics weekly.com , 31 Jan, 2014 at </a:t>
            </a:r>
            <a:r>
              <a:rPr lang="en-US" u="sng" dirty="0">
                <a:latin typeface="Corbel" pitchFamily="34" charset="0"/>
                <a:hlinkClick r:id="rId5"/>
              </a:rPr>
              <a:t>http://www.electronicsweekly.com/news/research/device-rd/</a:t>
            </a:r>
            <a:r>
              <a:rPr lang="en-US" b="1" dirty="0">
                <a:latin typeface="Corbel" pitchFamily="34" charset="0"/>
              </a:rPr>
              <a:t>, </a:t>
            </a:r>
            <a:endParaRPr lang="en-US" dirty="0">
              <a:latin typeface="Corbel" pitchFamily="34" charset="0"/>
            </a:endParaRPr>
          </a:p>
        </p:txBody>
      </p:sp>
      <p:pic>
        <p:nvPicPr>
          <p:cNvPr id="125958" name="Picture 6" descr="http://www.graphene.manchester.ac.uk/images/story/story1.jpg"/>
          <p:cNvPicPr>
            <a:picLocks noChangeAspect="1" noChangeArrowheads="1"/>
          </p:cNvPicPr>
          <p:nvPr/>
        </p:nvPicPr>
        <p:blipFill>
          <a:blip r:embed="rId6"/>
          <a:srcRect l="47500" r="2153"/>
          <a:stretch>
            <a:fillRect/>
          </a:stretch>
        </p:blipFill>
        <p:spPr bwMode="auto">
          <a:xfrm>
            <a:off x="6705600" y="152400"/>
            <a:ext cx="2209800" cy="1371600"/>
          </a:xfrm>
          <a:prstGeom prst="rect">
            <a:avLst/>
          </a:prstGeom>
          <a:ln>
            <a:noFill/>
          </a:ln>
          <a:effectLst>
            <a:outerShdw blurRad="292100" dist="139700" dir="2700000" algn="tl" rotWithShape="0">
              <a:srgbClr val="333333">
                <a:alpha val="65000"/>
              </a:srgbClr>
            </a:outerShdw>
          </a:effectLst>
        </p:spPr>
      </p:pic>
      <p:grpSp>
        <p:nvGrpSpPr>
          <p:cNvPr id="34" name="Group 33"/>
          <p:cNvGrpSpPr/>
          <p:nvPr/>
        </p:nvGrpSpPr>
        <p:grpSpPr>
          <a:xfrm>
            <a:off x="762000" y="2209800"/>
            <a:ext cx="5715000" cy="2517577"/>
            <a:chOff x="533400" y="1905000"/>
            <a:chExt cx="5943600" cy="2822377"/>
          </a:xfrm>
        </p:grpSpPr>
        <p:pic>
          <p:nvPicPr>
            <p:cNvPr id="125956" name="Picture 4" descr="Graphene production diagram"/>
            <p:cNvPicPr>
              <a:picLocks noChangeAspect="1" noChangeArrowheads="1"/>
            </p:cNvPicPr>
            <p:nvPr/>
          </p:nvPicPr>
          <p:blipFill>
            <a:blip r:embed="rId7">
              <a:lum contrast="30000"/>
            </a:blip>
            <a:srcRect/>
            <a:stretch>
              <a:fillRect/>
            </a:stretch>
          </p:blipFill>
          <p:spPr bwMode="auto">
            <a:xfrm>
              <a:off x="533400" y="1905000"/>
              <a:ext cx="5934075" cy="2600325"/>
            </a:xfrm>
            <a:prstGeom prst="rect">
              <a:avLst/>
            </a:prstGeom>
            <a:noFill/>
          </p:spPr>
        </p:pic>
        <p:sp>
          <p:nvSpPr>
            <p:cNvPr id="33" name="Rectangle 32"/>
            <p:cNvSpPr/>
            <p:nvPr/>
          </p:nvSpPr>
          <p:spPr>
            <a:xfrm>
              <a:off x="685800" y="4419600"/>
              <a:ext cx="5791200" cy="307777"/>
            </a:xfrm>
            <a:prstGeom prst="rect">
              <a:avLst/>
            </a:prstGeom>
          </p:spPr>
          <p:txBody>
            <a:bodyPr wrap="square">
              <a:spAutoFit/>
            </a:bodyPr>
            <a:lstStyle/>
            <a:p>
              <a:r>
                <a:rPr lang="en-US" sz="1400" b="1" dirty="0">
                  <a:latin typeface="Corbel" pitchFamily="34" charset="0"/>
                </a:rPr>
                <a:t>Source: http://www.graphene.manchester.ac.uk/story/ </a:t>
              </a:r>
              <a:endParaRPr lang="en-US" sz="1400" dirty="0">
                <a:latin typeface="Corbel" pitchFamily="34" charset="0"/>
              </a:endParaRPr>
            </a:p>
          </p:txBody>
        </p:sp>
      </p:grpSp>
      <p:sp>
        <p:nvSpPr>
          <p:cNvPr id="35" name="Rectangle 34"/>
          <p:cNvSpPr/>
          <p:nvPr/>
        </p:nvSpPr>
        <p:spPr>
          <a:xfrm>
            <a:off x="533400" y="838200"/>
            <a:ext cx="6096000" cy="1477328"/>
          </a:xfrm>
          <a:prstGeom prst="rect">
            <a:avLst/>
          </a:prstGeom>
        </p:spPr>
        <p:txBody>
          <a:bodyPr wrap="square">
            <a:spAutoFit/>
          </a:bodyPr>
          <a:lstStyle/>
          <a:p>
            <a:pPr algn="just"/>
            <a:r>
              <a:rPr lang="en-US" dirty="0">
                <a:latin typeface="Book Antiqua" pitchFamily="18" charset="0"/>
              </a:rPr>
              <a:t>Although just one atom thick, </a:t>
            </a:r>
            <a:r>
              <a:rPr lang="en-US" dirty="0" err="1">
                <a:latin typeface="Book Antiqua" pitchFamily="18" charset="0"/>
              </a:rPr>
              <a:t>graphene</a:t>
            </a:r>
            <a:r>
              <a:rPr lang="en-US" dirty="0">
                <a:latin typeface="Book Antiqua" pitchFamily="18" charset="0"/>
              </a:rPr>
              <a:t> posses outstanding mechanical, electronic, optical, thermal and chemical properties. </a:t>
            </a:r>
            <a:r>
              <a:rPr lang="en-US" dirty="0" err="1">
                <a:latin typeface="Book Antiqua" pitchFamily="18" charset="0"/>
              </a:rPr>
              <a:t>Graphene</a:t>
            </a:r>
            <a:r>
              <a:rPr lang="en-US" dirty="0">
                <a:latin typeface="Book Antiqua" pitchFamily="18" charset="0"/>
              </a:rPr>
              <a:t> is a one atom thick sheet made of carbon atoms, arranged in a honeycomb (hexagonal) lattice.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1"/>
          <p:cNvPicPr>
            <a:picLocks noChangeAspect="1" noChangeArrowheads="1"/>
          </p:cNvPicPr>
          <p:nvPr/>
        </p:nvPicPr>
        <p:blipFill>
          <a:blip r:embed="rId3">
            <a:lum contrast="40000"/>
          </a:blip>
          <a:srcRect/>
          <a:stretch>
            <a:fillRect/>
          </a:stretch>
        </p:blipFill>
        <p:spPr bwMode="auto">
          <a:xfrm rot="5400000">
            <a:off x="266700" y="1485900"/>
            <a:ext cx="2590799" cy="2057400"/>
          </a:xfrm>
          <a:prstGeom prst="rect">
            <a:avLst/>
          </a:prstGeom>
          <a:noFill/>
          <a:ln w="9525">
            <a:noFill/>
            <a:miter lim="800000"/>
            <a:headEnd/>
            <a:tailEnd/>
          </a:ln>
          <a:effectLst/>
        </p:spPr>
      </p:pic>
      <p:pic>
        <p:nvPicPr>
          <p:cNvPr id="42" name="Picture 16" descr="gap engineering"/>
          <p:cNvPicPr>
            <a:picLocks noChangeAspect="1" noChangeArrowheads="1"/>
          </p:cNvPicPr>
          <p:nvPr/>
        </p:nvPicPr>
        <p:blipFill>
          <a:blip r:embed="rId4">
            <a:lum contrast="40000"/>
          </a:blip>
          <a:srcRect l="5940" r="2971"/>
          <a:stretch>
            <a:fillRect/>
          </a:stretch>
        </p:blipFill>
        <p:spPr bwMode="auto">
          <a:xfrm>
            <a:off x="457200" y="3941763"/>
            <a:ext cx="3048000" cy="2916237"/>
          </a:xfrm>
          <a:prstGeom prst="rect">
            <a:avLst/>
          </a:prstGeom>
          <a:noFill/>
        </p:spPr>
      </p:pic>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5">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838200" y="0"/>
            <a:ext cx="8229600" cy="1143000"/>
          </a:xfrm>
          <a:prstGeom prst="rect">
            <a:avLst/>
          </a:prstGeom>
        </p:spPr>
        <p:txBody>
          <a:bodyPr vert="horz" lIns="91440" tIns="45720" rIns="91440" bIns="45720" rtlCol="0" anchor="ctr">
            <a:normAutofit fontScale="90000" lnSpcReduction="1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General types of nanostructures:</a:t>
            </a:r>
            <a:r>
              <a:rPr lang="en-US" sz="4000" kern="0" dirty="0">
                <a:solidFill>
                  <a:srgbClr val="660000"/>
                </a:solidFill>
                <a:latin typeface="Times New Roman"/>
                <a:ea typeface="+mj-ea"/>
                <a:cs typeface="+mj-cs"/>
              </a:rPr>
              <a:t> </a:t>
            </a:r>
            <a:r>
              <a:rPr lang="en-US" sz="4000" kern="0" dirty="0">
                <a:solidFill>
                  <a:srgbClr val="800000"/>
                </a:solidFill>
                <a:latin typeface="Times New Roman"/>
                <a:ea typeface="+mj-ea"/>
                <a:cs typeface="+mj-cs"/>
              </a:rPr>
              <a:t>Thin films/ </a:t>
            </a:r>
            <a:r>
              <a:rPr lang="en-US" sz="4000" kern="0" dirty="0" err="1">
                <a:solidFill>
                  <a:srgbClr val="CC0000"/>
                </a:solidFill>
                <a:latin typeface="Engravers MT" pitchFamily="18" charset="0"/>
                <a:ea typeface="+mj-ea"/>
                <a:cs typeface="+mj-cs"/>
              </a:rPr>
              <a:t>m</a:t>
            </a:r>
            <a:r>
              <a:rPr lang="en-US" sz="4000" kern="0" dirty="0" err="1">
                <a:solidFill>
                  <a:srgbClr val="000000"/>
                </a:solidFill>
                <a:latin typeface="Engravers MT" pitchFamily="18" charset="0"/>
                <a:ea typeface="+mj-ea"/>
                <a:cs typeface="+mj-cs"/>
              </a:rPr>
              <a:t>u</a:t>
            </a:r>
            <a:r>
              <a:rPr lang="en-US" sz="4000" kern="0" dirty="0" err="1">
                <a:solidFill>
                  <a:srgbClr val="CC0000"/>
                </a:solidFill>
                <a:latin typeface="Engravers MT" pitchFamily="18" charset="0"/>
                <a:ea typeface="+mj-ea"/>
                <a:cs typeface="+mj-cs"/>
              </a:rPr>
              <a:t>l</a:t>
            </a:r>
            <a:r>
              <a:rPr lang="en-US" sz="4000" kern="0" dirty="0" err="1">
                <a:solidFill>
                  <a:srgbClr val="000000"/>
                </a:solidFill>
                <a:latin typeface="Engravers MT" pitchFamily="18" charset="0"/>
                <a:ea typeface="+mj-ea"/>
                <a:cs typeface="+mj-cs"/>
              </a:rPr>
              <a:t>t</a:t>
            </a:r>
            <a:r>
              <a:rPr lang="en-US" sz="4000" kern="0" dirty="0" err="1">
                <a:solidFill>
                  <a:srgbClr val="CC0000"/>
                </a:solidFill>
                <a:latin typeface="Engravers MT" pitchFamily="18" charset="0"/>
                <a:ea typeface="+mj-ea"/>
                <a:cs typeface="+mj-cs"/>
              </a:rPr>
              <a:t>i</a:t>
            </a:r>
            <a:r>
              <a:rPr lang="en-US" sz="4000" kern="0" dirty="0" err="1">
                <a:solidFill>
                  <a:srgbClr val="000000"/>
                </a:solidFill>
                <a:latin typeface="Engravers MT" pitchFamily="18" charset="0"/>
                <a:ea typeface="+mj-ea"/>
                <a:cs typeface="+mj-cs"/>
              </a:rPr>
              <a:t>l</a:t>
            </a:r>
            <a:r>
              <a:rPr lang="en-US" sz="4000" kern="0" dirty="0" err="1">
                <a:solidFill>
                  <a:srgbClr val="CC0000"/>
                </a:solidFill>
                <a:latin typeface="Engravers MT" pitchFamily="18" charset="0"/>
                <a:ea typeface="+mj-ea"/>
                <a:cs typeface="+mj-cs"/>
              </a:rPr>
              <a:t>a</a:t>
            </a:r>
            <a:r>
              <a:rPr lang="en-US" sz="4000" kern="0" dirty="0" err="1">
                <a:solidFill>
                  <a:srgbClr val="000000"/>
                </a:solidFill>
                <a:latin typeface="Engravers MT" pitchFamily="18" charset="0"/>
                <a:ea typeface="+mj-ea"/>
                <a:cs typeface="+mj-cs"/>
              </a:rPr>
              <a:t>y</a:t>
            </a:r>
            <a:r>
              <a:rPr lang="en-US" sz="4000" kern="0" dirty="0" err="1">
                <a:solidFill>
                  <a:srgbClr val="CC0000"/>
                </a:solidFill>
                <a:latin typeface="Engravers MT" pitchFamily="18" charset="0"/>
                <a:ea typeface="+mj-ea"/>
                <a:cs typeface="+mj-cs"/>
              </a:rPr>
              <a:t>e</a:t>
            </a:r>
            <a:r>
              <a:rPr lang="en-US" sz="4000" kern="0" dirty="0" err="1">
                <a:solidFill>
                  <a:srgbClr val="000000"/>
                </a:solidFill>
                <a:latin typeface="Engravers MT" pitchFamily="18" charset="0"/>
                <a:ea typeface="+mj-ea"/>
                <a:cs typeface="+mj-cs"/>
              </a:rPr>
              <a:t>r</a:t>
            </a:r>
            <a:r>
              <a:rPr lang="en-US" sz="4000" kern="0" dirty="0" err="1">
                <a:solidFill>
                  <a:srgbClr val="CC0000"/>
                </a:solidFill>
                <a:latin typeface="Engravers MT" pitchFamily="18" charset="0"/>
                <a:ea typeface="+mj-ea"/>
                <a:cs typeface="+mj-cs"/>
              </a:rPr>
              <a:t>s</a:t>
            </a:r>
            <a:endParaRPr lang="en-US" sz="4400" kern="0" dirty="0">
              <a:solidFill>
                <a:srgbClr val="990033"/>
              </a:solidFill>
              <a:effectLst>
                <a:outerShdw blurRad="38100" dist="38100" dir="2700000" algn="tl">
                  <a:srgbClr val="000000">
                    <a:alpha val="43137"/>
                  </a:srgbClr>
                </a:outerShdw>
              </a:effectLst>
              <a:latin typeface="Engravers MT" pitchFamily="18" charset="0"/>
            </a:endParaRPr>
          </a:p>
        </p:txBody>
      </p:sp>
      <p:pic>
        <p:nvPicPr>
          <p:cNvPr id="33" name="Picture 18" descr="FeAl multilayer"/>
          <p:cNvPicPr>
            <a:picLocks noChangeAspect="1" noChangeArrowheads="1"/>
          </p:cNvPicPr>
          <p:nvPr/>
        </p:nvPicPr>
        <p:blipFill>
          <a:blip r:embed="rId6"/>
          <a:srcRect l="4773" r="7091"/>
          <a:stretch>
            <a:fillRect/>
          </a:stretch>
        </p:blipFill>
        <p:spPr bwMode="auto">
          <a:xfrm>
            <a:off x="4876800" y="1676400"/>
            <a:ext cx="2820988" cy="2590800"/>
          </a:xfrm>
          <a:prstGeom prst="rect">
            <a:avLst/>
          </a:prstGeom>
          <a:noFill/>
          <a:ln w="38100">
            <a:solidFill>
              <a:srgbClr val="FF9900"/>
            </a:solidFill>
            <a:miter lim="800000"/>
            <a:headEnd/>
            <a:tailEnd/>
          </a:ln>
        </p:spPr>
      </p:pic>
      <p:sp>
        <p:nvSpPr>
          <p:cNvPr id="34" name="Rectangle 3"/>
          <p:cNvSpPr txBox="1">
            <a:spLocks noChangeArrowheads="1"/>
          </p:cNvSpPr>
          <p:nvPr/>
        </p:nvSpPr>
        <p:spPr>
          <a:xfrm>
            <a:off x="457200" y="1828800"/>
            <a:ext cx="3581400" cy="430212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3200" b="0" i="0" u="none" strike="noStrike" kern="1200" cap="none" spc="0" normalizeH="0" baseline="0" noProof="0">
              <a:ln>
                <a:noFill/>
              </a:ln>
              <a:solidFill>
                <a:schemeClr val="bg2"/>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3200" b="0" i="0" u="none" strike="noStrike" kern="1200" cap="none" spc="0" normalizeH="0" baseline="0" noProof="0">
              <a:ln>
                <a:noFill/>
              </a:ln>
              <a:solidFill>
                <a:schemeClr val="bg2"/>
              </a:solidFill>
              <a:effectLst/>
              <a:uLnTx/>
              <a:uFillTx/>
              <a:latin typeface="+mn-lt"/>
              <a:ea typeface="+mn-ea"/>
              <a:cs typeface="+mn-cs"/>
            </a:endParaRPr>
          </a:p>
        </p:txBody>
      </p:sp>
      <p:sp>
        <p:nvSpPr>
          <p:cNvPr id="35" name="Line 5"/>
          <p:cNvSpPr>
            <a:spLocks noChangeShapeType="1"/>
          </p:cNvSpPr>
          <p:nvPr/>
        </p:nvSpPr>
        <p:spPr bwMode="auto">
          <a:xfrm>
            <a:off x="7086600" y="1981200"/>
            <a:ext cx="990600" cy="0"/>
          </a:xfrm>
          <a:prstGeom prst="line">
            <a:avLst/>
          </a:prstGeom>
          <a:noFill/>
          <a:ln w="25400">
            <a:solidFill>
              <a:schemeClr val="tx1"/>
            </a:solidFill>
            <a:round/>
            <a:headEnd/>
            <a:tailEnd type="triangle" w="med" len="lg"/>
          </a:ln>
          <a:effectLst/>
        </p:spPr>
        <p:txBody>
          <a:bodyPr/>
          <a:lstStyle/>
          <a:p>
            <a:endParaRPr lang="en-US"/>
          </a:p>
        </p:txBody>
      </p:sp>
      <p:sp>
        <p:nvSpPr>
          <p:cNvPr id="36" name="Text Box 6"/>
          <p:cNvSpPr txBox="1">
            <a:spLocks noChangeArrowheads="1"/>
          </p:cNvSpPr>
          <p:nvPr/>
        </p:nvSpPr>
        <p:spPr bwMode="auto">
          <a:xfrm>
            <a:off x="8077200" y="1676400"/>
            <a:ext cx="927100" cy="641350"/>
          </a:xfrm>
          <a:prstGeom prst="rect">
            <a:avLst/>
          </a:prstGeom>
          <a:noFill/>
          <a:ln w="9525">
            <a:noFill/>
            <a:miter lim="800000"/>
            <a:headEnd/>
            <a:tailEnd/>
          </a:ln>
          <a:effectLst/>
        </p:spPr>
        <p:txBody>
          <a:bodyPr wrap="none">
            <a:spAutoFit/>
          </a:bodyPr>
          <a:lstStyle/>
          <a:p>
            <a:r>
              <a:rPr lang="en-US">
                <a:latin typeface="Times New Roman" pitchFamily="18" charset="0"/>
                <a:cs typeface="Times New Roman" pitchFamily="18" charset="0"/>
              </a:rPr>
              <a:t>Fe layer</a:t>
            </a:r>
          </a:p>
          <a:p>
            <a:r>
              <a:rPr lang="en-US">
                <a:latin typeface="Times New Roman" pitchFamily="18" charset="0"/>
                <a:cs typeface="Times New Roman" pitchFamily="18" charset="0"/>
              </a:rPr>
              <a:t>(dark)</a:t>
            </a:r>
          </a:p>
        </p:txBody>
      </p:sp>
      <p:sp>
        <p:nvSpPr>
          <p:cNvPr id="37" name="Line 8"/>
          <p:cNvSpPr>
            <a:spLocks noChangeShapeType="1"/>
          </p:cNvSpPr>
          <p:nvPr/>
        </p:nvSpPr>
        <p:spPr bwMode="auto">
          <a:xfrm>
            <a:off x="7010400" y="3429000"/>
            <a:ext cx="1219200" cy="0"/>
          </a:xfrm>
          <a:prstGeom prst="line">
            <a:avLst/>
          </a:prstGeom>
          <a:noFill/>
          <a:ln w="25400">
            <a:solidFill>
              <a:schemeClr val="tx1"/>
            </a:solidFill>
            <a:round/>
            <a:headEnd/>
            <a:tailEnd type="triangle" w="med" len="lg"/>
          </a:ln>
          <a:effectLst/>
        </p:spPr>
        <p:txBody>
          <a:bodyPr/>
          <a:lstStyle/>
          <a:p>
            <a:endParaRPr lang="en-US"/>
          </a:p>
        </p:txBody>
      </p:sp>
      <p:sp>
        <p:nvSpPr>
          <p:cNvPr id="38" name="Text Box 9"/>
          <p:cNvSpPr txBox="1">
            <a:spLocks noChangeArrowheads="1"/>
          </p:cNvSpPr>
          <p:nvPr/>
        </p:nvSpPr>
        <p:spPr bwMode="auto">
          <a:xfrm>
            <a:off x="8216900" y="3200400"/>
            <a:ext cx="927100" cy="641350"/>
          </a:xfrm>
          <a:prstGeom prst="rect">
            <a:avLst/>
          </a:prstGeom>
          <a:noFill/>
          <a:ln w="9525">
            <a:noFill/>
            <a:miter lim="800000"/>
            <a:headEnd/>
            <a:tailEnd/>
          </a:ln>
          <a:effectLst/>
        </p:spPr>
        <p:txBody>
          <a:bodyPr wrap="none">
            <a:spAutoFit/>
          </a:bodyPr>
          <a:lstStyle/>
          <a:p>
            <a:r>
              <a:rPr lang="en-US" dirty="0">
                <a:latin typeface="Times New Roman" pitchFamily="18" charset="0"/>
                <a:cs typeface="Times New Roman" pitchFamily="18" charset="0"/>
              </a:rPr>
              <a:t>Al layer</a:t>
            </a:r>
          </a:p>
          <a:p>
            <a:r>
              <a:rPr lang="en-US" dirty="0">
                <a:latin typeface="Times New Roman" pitchFamily="18" charset="0"/>
                <a:cs typeface="Times New Roman" pitchFamily="18" charset="0"/>
              </a:rPr>
              <a:t>(light)</a:t>
            </a:r>
          </a:p>
        </p:txBody>
      </p:sp>
      <p:sp>
        <p:nvSpPr>
          <p:cNvPr id="40" name="Text Box 12"/>
          <p:cNvSpPr txBox="1">
            <a:spLocks noChangeArrowheads="1"/>
          </p:cNvSpPr>
          <p:nvPr/>
        </p:nvSpPr>
        <p:spPr bwMode="auto">
          <a:xfrm>
            <a:off x="1317625" y="4868863"/>
            <a:ext cx="2644775"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41" name="Text Box 13"/>
          <p:cNvSpPr txBox="1">
            <a:spLocks noChangeArrowheads="1"/>
          </p:cNvSpPr>
          <p:nvPr/>
        </p:nvSpPr>
        <p:spPr bwMode="auto">
          <a:xfrm>
            <a:off x="2590800" y="1371600"/>
            <a:ext cx="2209800" cy="2092881"/>
          </a:xfrm>
          <a:prstGeom prst="rect">
            <a:avLst/>
          </a:prstGeom>
          <a:noFill/>
          <a:ln w="9525">
            <a:noFill/>
            <a:miter lim="800000"/>
            <a:headEnd/>
            <a:tailEnd/>
          </a:ln>
          <a:effectLst/>
        </p:spPr>
        <p:txBody>
          <a:bodyPr>
            <a:spAutoFit/>
          </a:bodyPr>
          <a:lstStyle/>
          <a:p>
            <a:pPr algn="just">
              <a:spcBef>
                <a:spcPct val="50000"/>
              </a:spcBef>
            </a:pPr>
            <a:r>
              <a:rPr lang="en-US" sz="2000" dirty="0">
                <a:solidFill>
                  <a:srgbClr val="002060"/>
                </a:solidFill>
                <a:latin typeface="Times New Roman" pitchFamily="18" charset="0"/>
                <a:cs typeface="Times New Roman" pitchFamily="18" charset="0"/>
              </a:rPr>
              <a:t>A few nm thick </a:t>
            </a:r>
            <a:r>
              <a:rPr lang="en-US" sz="2000" dirty="0" err="1">
                <a:solidFill>
                  <a:srgbClr val="002060"/>
                </a:solidFill>
                <a:latin typeface="Times New Roman" pitchFamily="18" charset="0"/>
                <a:cs typeface="Times New Roman" pitchFamily="18" charset="0"/>
              </a:rPr>
              <a:t>multilayers</a:t>
            </a:r>
            <a:r>
              <a:rPr lang="en-US" sz="2000" dirty="0">
                <a:solidFill>
                  <a:srgbClr val="002060"/>
                </a:solidFill>
                <a:latin typeface="Times New Roman" pitchFamily="18" charset="0"/>
                <a:cs typeface="Times New Roman" pitchFamily="18" charset="0"/>
              </a:rPr>
              <a:t> with  different energy gaps. </a:t>
            </a:r>
          </a:p>
          <a:p>
            <a:pPr algn="just">
              <a:spcBef>
                <a:spcPct val="50000"/>
              </a:spcBef>
            </a:pPr>
            <a:r>
              <a:rPr lang="en-US" sz="2000" dirty="0">
                <a:solidFill>
                  <a:srgbClr val="002060"/>
                </a:solidFill>
                <a:latin typeface="Times New Roman" pitchFamily="18" charset="0"/>
                <a:cs typeface="Times New Roman" pitchFamily="18" charset="0"/>
              </a:rPr>
              <a:t>Used for lasers, microelectronics</a:t>
            </a:r>
          </a:p>
        </p:txBody>
      </p:sp>
      <p:sp>
        <p:nvSpPr>
          <p:cNvPr id="43" name="Text Box 15"/>
          <p:cNvSpPr txBox="1">
            <a:spLocks noChangeArrowheads="1"/>
          </p:cNvSpPr>
          <p:nvPr/>
        </p:nvSpPr>
        <p:spPr bwMode="auto">
          <a:xfrm>
            <a:off x="2362200" y="4466272"/>
            <a:ext cx="3352800" cy="1477328"/>
          </a:xfrm>
          <a:prstGeom prst="rect">
            <a:avLst/>
          </a:prstGeom>
          <a:noFill/>
          <a:ln w="9525">
            <a:noFill/>
            <a:miter lim="800000"/>
            <a:headEnd/>
            <a:tailEnd/>
          </a:ln>
          <a:effectLst/>
        </p:spPr>
        <p:txBody>
          <a:bodyPr wrap="square">
            <a:spAutoFit/>
          </a:bodyPr>
          <a:lstStyle/>
          <a:p>
            <a:pPr algn="just">
              <a:spcBef>
                <a:spcPct val="50000"/>
              </a:spcBef>
            </a:pPr>
            <a:r>
              <a:rPr lang="en-US" dirty="0">
                <a:solidFill>
                  <a:srgbClr val="A50021"/>
                </a:solidFill>
                <a:latin typeface="Georgia" pitchFamily="18" charset="0"/>
              </a:rPr>
              <a:t>If the two layers have a periodicity L = L1+ L2, new forbidden bands are formed </a:t>
            </a:r>
            <a:r>
              <a:rPr lang="en-US" dirty="0">
                <a:solidFill>
                  <a:srgbClr val="A50021"/>
                </a:solidFill>
                <a:latin typeface="Georgia" pitchFamily="18" charset="0"/>
                <a:sym typeface="Symbol" pitchFamily="18" charset="2"/>
              </a:rPr>
              <a:t> </a:t>
            </a:r>
            <a:r>
              <a:rPr lang="en-US" dirty="0">
                <a:solidFill>
                  <a:srgbClr val="A50021"/>
                </a:solidFill>
                <a:latin typeface="Georgia" pitchFamily="18" charset="0"/>
              </a:rPr>
              <a:t>origin of the “gap engineering” in microelectronics</a:t>
            </a:r>
          </a:p>
        </p:txBody>
      </p:sp>
      <p:sp>
        <p:nvSpPr>
          <p:cNvPr id="44" name="Text Box 17"/>
          <p:cNvSpPr txBox="1">
            <a:spLocks noChangeArrowheads="1"/>
          </p:cNvSpPr>
          <p:nvPr/>
        </p:nvSpPr>
        <p:spPr bwMode="auto">
          <a:xfrm>
            <a:off x="5791200" y="4419600"/>
            <a:ext cx="3352800" cy="2152650"/>
          </a:xfrm>
          <a:prstGeom prst="rect">
            <a:avLst/>
          </a:prstGeom>
          <a:noFill/>
          <a:ln w="9525">
            <a:noFill/>
            <a:miter lim="800000"/>
            <a:headEnd/>
            <a:tailEnd/>
          </a:ln>
          <a:effectLst/>
        </p:spPr>
        <p:txBody>
          <a:bodyPr>
            <a:spAutoFit/>
          </a:bodyPr>
          <a:lstStyle/>
          <a:p>
            <a:pPr algn="just">
              <a:spcBef>
                <a:spcPct val="50000"/>
              </a:spcBef>
            </a:pPr>
            <a:r>
              <a:rPr lang="en-US" dirty="0">
                <a:latin typeface="Times New Roman" pitchFamily="18" charset="0"/>
                <a:cs typeface="Times New Roman" pitchFamily="18" charset="0"/>
              </a:rPr>
              <a:t>Fe-Al multilayer system. An example of ferromagnetic- non magnetic spacer layer MLS. Individual layer thickness decides the strength and type of coupling (</a:t>
            </a:r>
            <a:r>
              <a:rPr lang="en-US" dirty="0" err="1">
                <a:latin typeface="Times New Roman" pitchFamily="18" charset="0"/>
                <a:cs typeface="Times New Roman" pitchFamily="18" charset="0"/>
              </a:rPr>
              <a:t>i.e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ferro</a:t>
            </a:r>
            <a:r>
              <a:rPr lang="en-US" dirty="0">
                <a:latin typeface="Times New Roman" pitchFamily="18" charset="0"/>
                <a:cs typeface="Times New Roman" pitchFamily="18" charset="0"/>
              </a:rPr>
              <a:t>/antiferromagnetic etc.)</a:t>
            </a:r>
          </a:p>
          <a:p>
            <a:pPr algn="just">
              <a:spcBef>
                <a:spcPct val="50000"/>
              </a:spcBef>
            </a:pPr>
            <a:r>
              <a:rPr lang="en-US" dirty="0">
                <a:latin typeface="Times New Roman" pitchFamily="18" charset="0"/>
                <a:cs typeface="Times New Roman" pitchFamily="18" charset="0"/>
              </a:rPr>
              <a:t>Used in memory devices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914400" y="228600"/>
            <a:ext cx="8229600" cy="838200"/>
          </a:xfrm>
          <a:prstGeom prst="rect">
            <a:avLst/>
          </a:prstGeom>
        </p:spPr>
        <p:txBody>
          <a:bodyPr vert="horz" lIns="91440" tIns="45720" rIns="91440" bIns="45720" rtlCol="0" anchor="ctr">
            <a:normAutofit fontScale="82500" lnSpcReduction="1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Common Preparation/Methodology</a:t>
            </a:r>
          </a:p>
        </p:txBody>
      </p:sp>
      <p:grpSp>
        <p:nvGrpSpPr>
          <p:cNvPr id="34" name="Group 33"/>
          <p:cNvGrpSpPr/>
          <p:nvPr/>
        </p:nvGrpSpPr>
        <p:grpSpPr>
          <a:xfrm>
            <a:off x="685800" y="1295400"/>
            <a:ext cx="7848600" cy="4800600"/>
            <a:chOff x="685800" y="1981200"/>
            <a:chExt cx="7848600" cy="4114800"/>
          </a:xfrm>
        </p:grpSpPr>
        <p:sp>
          <p:nvSpPr>
            <p:cNvPr id="35" name="WordArt 4"/>
            <p:cNvSpPr>
              <a:spLocks noChangeArrowheads="1" noChangeShapeType="1" noTextEdit="1"/>
            </p:cNvSpPr>
            <p:nvPr/>
          </p:nvSpPr>
          <p:spPr bwMode="auto">
            <a:xfrm>
              <a:off x="4953000" y="5105400"/>
              <a:ext cx="3200400" cy="990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noFill/>
                    <a:round/>
                    <a:headEnd/>
                    <a:tailEnd/>
                  </a:ln>
                  <a:solidFill>
                    <a:srgbClr val="002060"/>
                  </a:solidFill>
                  <a:effectLst>
                    <a:outerShdw dist="35921" dir="2700000" algn="ctr" rotWithShape="0">
                      <a:srgbClr val="C0C0C0">
                        <a:alpha val="80000"/>
                      </a:srgbClr>
                    </a:outerShdw>
                  </a:effectLst>
                  <a:uLnTx/>
                  <a:uFillTx/>
                  <a:latin typeface="Goudy Stout"/>
                </a:rPr>
                <a:t>Nano Alloy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noFill/>
                    <a:round/>
                    <a:headEnd/>
                    <a:tailEnd/>
                  </a:ln>
                  <a:solidFill>
                    <a:srgbClr val="002060"/>
                  </a:solidFill>
                  <a:effectLst>
                    <a:outerShdw dist="35921" dir="2700000" algn="ctr" rotWithShape="0">
                      <a:srgbClr val="C0C0C0">
                        <a:alpha val="80000"/>
                      </a:srgbClr>
                    </a:outerShdw>
                  </a:effectLst>
                  <a:uLnTx/>
                  <a:uFillTx/>
                  <a:latin typeface="Goudy Stout"/>
                </a:rPr>
                <a:t>Powders</a:t>
              </a:r>
            </a:p>
          </p:txBody>
        </p:sp>
        <p:sp>
          <p:nvSpPr>
            <p:cNvPr id="36" name="Text Box 5"/>
            <p:cNvSpPr txBox="1">
              <a:spLocks noChangeArrowheads="1"/>
            </p:cNvSpPr>
            <p:nvPr/>
          </p:nvSpPr>
          <p:spPr bwMode="auto">
            <a:xfrm>
              <a:off x="762000" y="1981200"/>
              <a:ext cx="2590800" cy="923330"/>
            </a:xfrm>
            <a:prstGeom prst="rect">
              <a:avLst/>
            </a:prstGeom>
            <a:gradFill rotWithShape="1">
              <a:gsLst>
                <a:gs pos="0">
                  <a:srgbClr val="999966">
                    <a:shade val="51000"/>
                    <a:satMod val="130000"/>
                  </a:srgbClr>
                </a:gs>
                <a:gs pos="80000">
                  <a:srgbClr val="999966">
                    <a:shade val="93000"/>
                    <a:satMod val="130000"/>
                  </a:srgbClr>
                </a:gs>
                <a:gs pos="100000">
                  <a:srgbClr val="999966">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Times New Roman"/>
                  <a:ea typeface="+mn-ea"/>
                  <a:cs typeface="+mn-cs"/>
                </a:rPr>
                <a:t>Melting constituents using induction furnaces, argon arc melting etc.</a:t>
              </a:r>
            </a:p>
          </p:txBody>
        </p:sp>
        <p:sp>
          <p:nvSpPr>
            <p:cNvPr id="37" name="Text Box 7"/>
            <p:cNvSpPr txBox="1">
              <a:spLocks noChangeArrowheads="1"/>
            </p:cNvSpPr>
            <p:nvPr/>
          </p:nvSpPr>
          <p:spPr bwMode="auto">
            <a:xfrm>
              <a:off x="685800" y="3657600"/>
              <a:ext cx="2590800" cy="369332"/>
            </a:xfrm>
            <a:prstGeom prst="rect">
              <a:avLst/>
            </a:prstGeom>
            <a:solidFill>
              <a:srgbClr val="FFFFFF">
                <a:lumMod val="75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Rolling, ball milling etc.</a:t>
              </a:r>
            </a:p>
          </p:txBody>
        </p:sp>
        <p:sp>
          <p:nvSpPr>
            <p:cNvPr id="38" name="Text Box 8"/>
            <p:cNvSpPr txBox="1">
              <a:spLocks noChangeArrowheads="1"/>
            </p:cNvSpPr>
            <p:nvPr/>
          </p:nvSpPr>
          <p:spPr bwMode="auto">
            <a:xfrm>
              <a:off x="685800" y="5181600"/>
              <a:ext cx="2590800" cy="784830"/>
            </a:xfrm>
            <a:prstGeom prst="rect">
              <a:avLst/>
            </a:prstGeom>
            <a:gradFill rotWithShape="1">
              <a:gsLst>
                <a:gs pos="0">
                  <a:srgbClr val="E2E2AA">
                    <a:shade val="51000"/>
                    <a:satMod val="130000"/>
                  </a:srgbClr>
                </a:gs>
                <a:gs pos="80000">
                  <a:srgbClr val="E2E2AA">
                    <a:shade val="93000"/>
                    <a:satMod val="130000"/>
                  </a:srgbClr>
                </a:gs>
                <a:gs pos="100000">
                  <a:srgbClr val="E2E2AA">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Mechanical alloying</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Constituent powders</a:t>
              </a:r>
            </a:p>
          </p:txBody>
        </p:sp>
        <p:sp>
          <p:nvSpPr>
            <p:cNvPr id="39" name="Text Box 9"/>
            <p:cNvSpPr txBox="1">
              <a:spLocks noChangeArrowheads="1"/>
            </p:cNvSpPr>
            <p:nvPr/>
          </p:nvSpPr>
          <p:spPr bwMode="auto">
            <a:xfrm>
              <a:off x="5105400" y="2133600"/>
              <a:ext cx="2819400" cy="400110"/>
            </a:xfrm>
            <a:prstGeom prst="rect">
              <a:avLst/>
            </a:prstGeom>
            <a:solidFill>
              <a:srgbClr val="420000">
                <a:lumMod val="25000"/>
                <a:lumOff val="75000"/>
              </a:srgbClr>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Times New Roman"/>
                  <a:ea typeface="+mn-ea"/>
                  <a:cs typeface="+mn-cs"/>
                </a:rPr>
                <a:t>Chemical Methods</a:t>
              </a:r>
            </a:p>
          </p:txBody>
        </p:sp>
        <p:sp>
          <p:nvSpPr>
            <p:cNvPr id="40" name="Oval 10"/>
            <p:cNvSpPr>
              <a:spLocks noChangeArrowheads="1"/>
            </p:cNvSpPr>
            <p:nvPr/>
          </p:nvSpPr>
          <p:spPr bwMode="auto">
            <a:xfrm>
              <a:off x="4800600" y="3352800"/>
              <a:ext cx="3505200" cy="990600"/>
            </a:xfrm>
            <a:prstGeom prst="ellipse">
              <a:avLst/>
            </a:prstGeom>
            <a:gradFill rotWithShape="1">
              <a:gsLst>
                <a:gs pos="0">
                  <a:srgbClr val="E2E2AA">
                    <a:shade val="51000"/>
                    <a:satMod val="130000"/>
                  </a:srgbClr>
                </a:gs>
                <a:gs pos="80000">
                  <a:srgbClr val="E2E2AA">
                    <a:shade val="93000"/>
                    <a:satMod val="130000"/>
                  </a:srgbClr>
                </a:gs>
                <a:gs pos="100000">
                  <a:srgbClr val="E2E2AA">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30A0"/>
                </a:solidFill>
                <a:effectLst/>
                <a:uLnTx/>
                <a:uFillTx/>
                <a:latin typeface="Times New Roman"/>
                <a:ea typeface="+mn-ea"/>
                <a:cs typeface="+mn-cs"/>
              </a:endParaRPr>
            </a:p>
          </p:txBody>
        </p:sp>
        <p:sp>
          <p:nvSpPr>
            <p:cNvPr id="41" name="Text Box 11"/>
            <p:cNvSpPr txBox="1">
              <a:spLocks noChangeArrowheads="1"/>
            </p:cNvSpPr>
            <p:nvPr/>
          </p:nvSpPr>
          <p:spPr bwMode="auto">
            <a:xfrm>
              <a:off x="5029200" y="3505200"/>
              <a:ext cx="3168650" cy="6413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Times New Roman" pitchFamily="18" charset="0"/>
                  <a:cs typeface="Times New Roman" pitchFamily="18" charset="0"/>
                </a:rPr>
                <a:t>Proper temperature treatment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30A0"/>
                  </a:solidFill>
                  <a:effectLst/>
                  <a:uLnTx/>
                  <a:uFillTx/>
                  <a:latin typeface="Times New Roman" pitchFamily="18" charset="0"/>
                  <a:cs typeface="Times New Roman" pitchFamily="18" charset="0"/>
                </a:rPr>
                <a:t>(annealing/quenching etc.)</a:t>
              </a:r>
            </a:p>
          </p:txBody>
        </p:sp>
        <p:sp>
          <p:nvSpPr>
            <p:cNvPr id="42" name="AutoShape 12"/>
            <p:cNvSpPr>
              <a:spLocks/>
            </p:cNvSpPr>
            <p:nvPr/>
          </p:nvSpPr>
          <p:spPr bwMode="auto">
            <a:xfrm>
              <a:off x="3352800" y="3810000"/>
              <a:ext cx="457200" cy="1600200"/>
            </a:xfrm>
            <a:prstGeom prst="rightBrace">
              <a:avLst>
                <a:gd name="adj1" fmla="val 29167"/>
                <a:gd name="adj2" fmla="val 50000"/>
              </a:avLst>
            </a:prstGeom>
            <a:noFill/>
            <a:ln w="9525">
              <a:solidFill>
                <a:srgbClr val="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AutoShape 14"/>
            <p:cNvSpPr>
              <a:spLocks noChangeArrowheads="1"/>
            </p:cNvSpPr>
            <p:nvPr/>
          </p:nvSpPr>
          <p:spPr bwMode="auto">
            <a:xfrm rot="-23358669">
              <a:off x="4068763" y="4202113"/>
              <a:ext cx="866775" cy="304800"/>
            </a:xfrm>
            <a:prstGeom prst="notchedRightArrow">
              <a:avLst>
                <a:gd name="adj1" fmla="val 50000"/>
                <a:gd name="adj2" fmla="val 71094"/>
              </a:avLst>
            </a:prstGeom>
            <a:gradFill rotWithShape="1">
              <a:gsLst>
                <a:gs pos="0">
                  <a:srgbClr val="00CCFF"/>
                </a:gs>
                <a:gs pos="100000">
                  <a:srgbClr val="00CCFF">
                    <a:gamma/>
                    <a:shade val="46275"/>
                    <a:invGamma/>
                  </a:srgbClr>
                </a:gs>
              </a:gsLst>
              <a:path path="rect">
                <a:fillToRect l="50000" t="50000" r="50000" b="5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AutoShape 17"/>
            <p:cNvSpPr>
              <a:spLocks noChangeArrowheads="1"/>
            </p:cNvSpPr>
            <p:nvPr/>
          </p:nvSpPr>
          <p:spPr bwMode="auto">
            <a:xfrm rot="5400000">
              <a:off x="5967412" y="4672013"/>
              <a:ext cx="866775" cy="304800"/>
            </a:xfrm>
            <a:prstGeom prst="notchedRightArrow">
              <a:avLst>
                <a:gd name="adj1" fmla="val 50000"/>
                <a:gd name="adj2" fmla="val 71094"/>
              </a:avLst>
            </a:prstGeom>
            <a:gradFill rotWithShape="1">
              <a:gsLst>
                <a:gs pos="0">
                  <a:srgbClr val="00CCFF"/>
                </a:gs>
                <a:gs pos="100000">
                  <a:srgbClr val="00CCFF">
                    <a:gamma/>
                    <a:shade val="46275"/>
                    <a:invGamma/>
                  </a:srgbClr>
                </a:gs>
              </a:gsLst>
              <a:path path="rect">
                <a:fillToRect l="50000" t="50000" r="50000" b="5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WordArt 18"/>
            <p:cNvSpPr>
              <a:spLocks noChangeArrowheads="1" noChangeShapeType="1" noTextEdit="1"/>
            </p:cNvSpPr>
            <p:nvPr/>
          </p:nvSpPr>
          <p:spPr bwMode="auto">
            <a:xfrm rot="-253065">
              <a:off x="3733800" y="3722688"/>
              <a:ext cx="1042988" cy="7731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SlantUp">
                <a:avLst>
                  <a:gd name="adj" fmla="val 55556"/>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993366"/>
                    </a:solidFill>
                    <a:round/>
                    <a:headEnd/>
                    <a:tailEnd/>
                  </a:ln>
                  <a:solidFill>
                    <a:srgbClr val="000000"/>
                  </a:solidFill>
                  <a:effectLst/>
                  <a:uLnTx/>
                  <a:uFillTx/>
                  <a:latin typeface="Book Antiqua"/>
                </a:rPr>
                <a:t>Top down</a:t>
              </a:r>
            </a:p>
          </p:txBody>
        </p:sp>
        <p:sp>
          <p:nvSpPr>
            <p:cNvPr id="46" name="WordArt 19"/>
            <p:cNvSpPr>
              <a:spLocks noChangeArrowheads="1" noChangeShapeType="1" noTextEdit="1"/>
            </p:cNvSpPr>
            <p:nvPr/>
          </p:nvSpPr>
          <p:spPr bwMode="auto">
            <a:xfrm>
              <a:off x="6705600" y="2743200"/>
              <a:ext cx="1828800" cy="304800"/>
            </a:xfrm>
            <a:prstGeom prst="rect">
              <a:avLst/>
            </a:prstGeom>
          </p:spPr>
          <p:txBody>
            <a:bodyPr wrap="none" fromWordArt="1">
              <a:prstTxWarp prst="textPlain">
                <a:avLst>
                  <a:gd name="adj" fmla="val 50000"/>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noFill/>
                    <a:round/>
                    <a:headEnd/>
                    <a:tailEnd/>
                  </a:ln>
                  <a:solidFill>
                    <a:srgbClr val="993366"/>
                  </a:solidFill>
                  <a:effectLst>
                    <a:outerShdw dist="45791" dir="2021404" algn="ctr" rotWithShape="0">
                      <a:srgbClr val="B2B2B2">
                        <a:alpha val="80000"/>
                      </a:srgbClr>
                    </a:outerShdw>
                  </a:effectLst>
                  <a:uLnTx/>
                  <a:uFillTx/>
                  <a:latin typeface="Times New Roman"/>
                  <a:cs typeface="Times New Roman"/>
                </a:rPr>
                <a:t>Bottom-up</a:t>
              </a:r>
            </a:p>
          </p:txBody>
        </p:sp>
        <p:sp>
          <p:nvSpPr>
            <p:cNvPr id="47" name="AutoShape 21"/>
            <p:cNvSpPr>
              <a:spLocks noChangeArrowheads="1"/>
            </p:cNvSpPr>
            <p:nvPr/>
          </p:nvSpPr>
          <p:spPr bwMode="auto">
            <a:xfrm rot="5400000">
              <a:off x="6069806" y="2869407"/>
              <a:ext cx="661987" cy="304800"/>
            </a:xfrm>
            <a:prstGeom prst="notchedRightArrow">
              <a:avLst>
                <a:gd name="adj1" fmla="val 50000"/>
                <a:gd name="adj2" fmla="val 54297"/>
              </a:avLst>
            </a:prstGeom>
            <a:gradFill rotWithShape="1">
              <a:gsLst>
                <a:gs pos="0">
                  <a:srgbClr val="FF3B8A"/>
                </a:gs>
                <a:gs pos="100000">
                  <a:srgbClr val="FF3B8A">
                    <a:gamma/>
                    <a:shade val="46275"/>
                    <a:invGamma/>
                  </a:srgbClr>
                </a:gs>
              </a:gsLst>
              <a:path path="rect">
                <a:fillToRect l="50000" t="50000" r="50000" b="5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AutoShape 22"/>
            <p:cNvSpPr>
              <a:spLocks noChangeArrowheads="1"/>
            </p:cNvSpPr>
            <p:nvPr/>
          </p:nvSpPr>
          <p:spPr bwMode="auto">
            <a:xfrm rot="5400000">
              <a:off x="1752600" y="3124200"/>
              <a:ext cx="609600" cy="304800"/>
            </a:xfrm>
            <a:prstGeom prst="notchedRightArrow">
              <a:avLst>
                <a:gd name="adj1" fmla="val 50000"/>
                <a:gd name="adj2" fmla="val 50000"/>
              </a:avLst>
            </a:prstGeom>
            <a:gradFill rotWithShape="1">
              <a:gsLst>
                <a:gs pos="0">
                  <a:srgbClr val="00CCFF"/>
                </a:gs>
                <a:gs pos="100000">
                  <a:srgbClr val="00CCFF">
                    <a:gamma/>
                    <a:shade val="46275"/>
                    <a:invGamma/>
                  </a:srgbClr>
                </a:gs>
              </a:gsLst>
              <a:path path="rect">
                <a:fillToRect l="50000" t="50000" r="50000" b="50000"/>
              </a:path>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8229600" cy="1143000"/>
          </a:xfrm>
          <a:noFill/>
          <a:ln/>
        </p:spPr>
        <p:txBody>
          <a:bodyPr>
            <a:noAutofit/>
          </a:bodyPr>
          <a:lstStyle/>
          <a:p>
            <a:pPr algn="just"/>
            <a:r>
              <a:rPr lang="en-US" sz="2400" kern="0" dirty="0">
                <a:solidFill>
                  <a:srgbClr val="990033"/>
                </a:solidFill>
                <a:effectLst>
                  <a:outerShdw blurRad="38100" dist="38100" dir="2700000" algn="tl">
                    <a:srgbClr val="000000">
                      <a:alpha val="43137"/>
                    </a:srgbClr>
                  </a:outerShdw>
                </a:effectLst>
                <a:latin typeface="Book Antiqua" pitchFamily="18" charset="0"/>
                <a:ea typeface="+mn-ea"/>
                <a:cs typeface="+mn-cs"/>
              </a:rPr>
              <a:t>How is Nanotechnology being used today? </a:t>
            </a:r>
            <a:r>
              <a:rPr lang="en-US" sz="2400" b="1" i="1" dirty="0">
                <a:solidFill>
                  <a:srgbClr val="CC3399"/>
                </a:solidFill>
                <a:latin typeface="Times New Roman" pitchFamily="18" charset="0"/>
                <a:cs typeface="Times New Roman" pitchFamily="18" charset="0"/>
              </a:rPr>
              <a:t>From the very serious to fairly frivolous…but all seriously multi-billion dollar industries</a:t>
            </a:r>
            <a:endParaRPr lang="en-US" sz="2400" b="1" dirty="0">
              <a:latin typeface="Times New Roman" pitchFamily="18" charset="0"/>
              <a:cs typeface="Times New Roman" pitchFamily="18" charset="0"/>
            </a:endParaRPr>
          </a:p>
        </p:txBody>
      </p:sp>
      <p:sp>
        <p:nvSpPr>
          <p:cNvPr id="71686" name="Rectangle 6"/>
          <p:cNvSpPr>
            <a:spLocks noGrp="1" noChangeArrowheads="1"/>
          </p:cNvSpPr>
          <p:nvPr>
            <p:ph idx="1"/>
          </p:nvPr>
        </p:nvSpPr>
        <p:spPr>
          <a:xfrm>
            <a:off x="381000" y="1828800"/>
            <a:ext cx="3276600" cy="4267200"/>
          </a:xfrm>
          <a:noFill/>
          <a:ln/>
        </p:spPr>
        <p:txBody>
          <a:bodyPr>
            <a:normAutofit lnSpcReduction="10000"/>
          </a:bodyPr>
          <a:lstStyle/>
          <a:p>
            <a:pPr>
              <a:buFont typeface="Wingdings" pitchFamily="2" charset="2"/>
              <a:buNone/>
            </a:pPr>
            <a:r>
              <a:rPr lang="en-US" sz="2400" b="1" dirty="0">
                <a:latin typeface="Times New Roman" pitchFamily="18" charset="0"/>
                <a:cs typeface="Times New Roman" pitchFamily="18" charset="0"/>
              </a:rPr>
              <a:t>Improving Areas In the following:</a:t>
            </a:r>
          </a:p>
          <a:p>
            <a:pPr lvl="1"/>
            <a:r>
              <a:rPr lang="en-US" sz="2400" dirty="0">
                <a:latin typeface="Times New Roman" pitchFamily="18" charset="0"/>
                <a:cs typeface="Times New Roman" pitchFamily="18" charset="0"/>
              </a:rPr>
              <a:t>Manufacturing</a:t>
            </a:r>
          </a:p>
          <a:p>
            <a:pPr lvl="1"/>
            <a:r>
              <a:rPr lang="en-US" sz="2400" dirty="0">
                <a:latin typeface="Times New Roman" pitchFamily="18" charset="0"/>
                <a:cs typeface="Times New Roman" pitchFamily="18" charset="0"/>
              </a:rPr>
              <a:t>Electronics</a:t>
            </a:r>
          </a:p>
          <a:p>
            <a:pPr lvl="1"/>
            <a:r>
              <a:rPr lang="en-US" sz="2400" dirty="0">
                <a:latin typeface="Times New Roman" pitchFamily="18" charset="0"/>
                <a:cs typeface="Times New Roman" pitchFamily="18" charset="0"/>
              </a:rPr>
              <a:t>Health Care</a:t>
            </a:r>
          </a:p>
          <a:p>
            <a:pPr lvl="1"/>
            <a:r>
              <a:rPr lang="en-US" sz="2400" dirty="0">
                <a:latin typeface="Times New Roman" pitchFamily="18" charset="0"/>
                <a:cs typeface="Times New Roman" pitchFamily="18" charset="0"/>
              </a:rPr>
              <a:t>Pharmaceuticals</a:t>
            </a:r>
          </a:p>
          <a:p>
            <a:pPr lvl="1"/>
            <a:r>
              <a:rPr lang="en-US" sz="2400" dirty="0">
                <a:latin typeface="Times New Roman" pitchFamily="18" charset="0"/>
                <a:cs typeface="Times New Roman" pitchFamily="18" charset="0"/>
              </a:rPr>
              <a:t>Chemical Plants</a:t>
            </a:r>
          </a:p>
          <a:p>
            <a:pPr lvl="1"/>
            <a:r>
              <a:rPr lang="en-US" sz="2400" dirty="0">
                <a:latin typeface="Times New Roman" pitchFamily="18" charset="0"/>
                <a:cs typeface="Times New Roman" pitchFamily="18" charset="0"/>
              </a:rPr>
              <a:t>Transportation</a:t>
            </a:r>
          </a:p>
          <a:p>
            <a:pPr lvl="1"/>
            <a:r>
              <a:rPr lang="en-US" sz="2400" dirty="0">
                <a:latin typeface="Times New Roman" pitchFamily="18" charset="0"/>
                <a:cs typeface="Times New Roman" pitchFamily="18" charset="0"/>
              </a:rPr>
              <a:t>Energy</a:t>
            </a:r>
          </a:p>
          <a:p>
            <a:pPr lvl="1"/>
            <a:r>
              <a:rPr lang="en-US" sz="2400" dirty="0">
                <a:latin typeface="Times New Roman" pitchFamily="18" charset="0"/>
                <a:cs typeface="Times New Roman" pitchFamily="18" charset="0"/>
              </a:rPr>
              <a:t>Sustainability</a:t>
            </a:r>
          </a:p>
        </p:txBody>
      </p:sp>
      <p:sp>
        <p:nvSpPr>
          <p:cNvPr id="71687" name="Rectangle 7"/>
          <p:cNvSpPr>
            <a:spLocks noChangeArrowheads="1"/>
          </p:cNvSpPr>
          <p:nvPr/>
        </p:nvSpPr>
        <p:spPr bwMode="auto">
          <a:xfrm>
            <a:off x="3581400" y="1143000"/>
            <a:ext cx="5562600" cy="5715000"/>
          </a:xfrm>
          <a:prstGeom prst="rect">
            <a:avLst/>
          </a:prstGeom>
          <a:noFill/>
          <a:ln w="9525">
            <a:noFill/>
            <a:miter lim="800000"/>
            <a:headEnd/>
            <a:tailEnd/>
          </a:ln>
          <a:effectLst/>
        </p:spPr>
        <p:txBody>
          <a:bodyPr/>
          <a:lstStyle/>
          <a:p>
            <a:pPr marL="469900" indent="-469900" eaLnBrk="1" hangingPunct="1">
              <a:lnSpc>
                <a:spcPct val="80000"/>
              </a:lnSpc>
              <a:spcBef>
                <a:spcPct val="20000"/>
              </a:spcBef>
              <a:buClr>
                <a:schemeClr val="bg2"/>
              </a:buClr>
              <a:buSzPct val="70000"/>
              <a:buFont typeface="Wingdings" pitchFamily="2" charset="2"/>
              <a:buNone/>
            </a:pPr>
            <a:r>
              <a:rPr lang="en-US" sz="2200" b="1" dirty="0">
                <a:latin typeface="Times New Roman" pitchFamily="18" charset="0"/>
                <a:cs typeface="Times New Roman" pitchFamily="18" charset="0"/>
              </a:rPr>
              <a:t>Products being used today:</a:t>
            </a:r>
          </a:p>
          <a:p>
            <a:pPr marL="469900" indent="-469900" eaLnBrk="1" hangingPunct="1">
              <a:lnSpc>
                <a:spcPct val="80000"/>
              </a:lnSpc>
              <a:spcBef>
                <a:spcPct val="20000"/>
              </a:spcBef>
              <a:buClr>
                <a:schemeClr val="bg2"/>
              </a:buClr>
              <a:buSzPct val="70000"/>
              <a:buFont typeface="Wingdings" pitchFamily="2" charset="2"/>
              <a:buNone/>
            </a:pPr>
            <a:endParaRPr lang="en-US" sz="2200" b="1" dirty="0">
              <a:latin typeface="Times New Roman" pitchFamily="18" charset="0"/>
              <a:cs typeface="Times New Roman" pitchFamily="18" charset="0"/>
            </a:endParaRP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Computer hard drives contain nano-thin layers of magnetic materials allowing a significant increase in storage capacity. </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Magnetic memory, automotive sensors, landmine detectors </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Burn and wound dressings</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Water filtration</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Dental-bonding agent</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Coatings for easier cleaning glass </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Bumpers and catalytic converters on cars</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Protective and glare-reducing coatings for eyeglasses and cars</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Sunscreens and cosmetics</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Longer-lasting tennis balls (and light-weight, stronger tennis racquets)</a:t>
            </a:r>
          </a:p>
          <a:p>
            <a:pPr marL="450850" indent="-436563">
              <a:lnSpc>
                <a:spcPct val="80000"/>
              </a:lnSpc>
              <a:spcBef>
                <a:spcPct val="20000"/>
              </a:spcBef>
              <a:buClr>
                <a:schemeClr val="accent2"/>
              </a:buClr>
              <a:buSzPct val="75000"/>
              <a:buFont typeface="Wingdings" pitchFamily="2" charset="2"/>
              <a:buChar char="n"/>
            </a:pPr>
            <a:r>
              <a:rPr lang="en-US" sz="2200" dirty="0">
                <a:latin typeface="Times New Roman" pitchFamily="18" charset="0"/>
                <a:cs typeface="Times New Roman" pitchFamily="18" charset="0"/>
              </a:rPr>
              <a:t>Stain-free clothing and mattresses.</a:t>
            </a:r>
          </a:p>
        </p:txBody>
      </p:sp>
      <p:grpSp>
        <p:nvGrpSpPr>
          <p:cNvPr id="5" name="Group 19"/>
          <p:cNvGrpSpPr/>
          <p:nvPr/>
        </p:nvGrpSpPr>
        <p:grpSpPr>
          <a:xfrm>
            <a:off x="0" y="0"/>
            <a:ext cx="428627" cy="6857999"/>
            <a:chOff x="8715374" y="0"/>
            <a:chExt cx="428627" cy="6857999"/>
          </a:xfrm>
        </p:grpSpPr>
        <p:pic>
          <p:nvPicPr>
            <p:cNvPr id="6"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20000" y="1095375"/>
              <a:ext cx="2619375" cy="428626"/>
            </a:xfrm>
            <a:prstGeom prst="rect">
              <a:avLst/>
            </a:prstGeom>
            <a:noFill/>
          </p:spPr>
        </p:pic>
        <p:pic>
          <p:nvPicPr>
            <p:cNvPr id="7"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3686175"/>
              <a:ext cx="2619375" cy="428626"/>
            </a:xfrm>
            <a:prstGeom prst="rect">
              <a:avLst/>
            </a:prstGeom>
            <a:noFill/>
          </p:spPr>
        </p:pic>
        <p:pic>
          <p:nvPicPr>
            <p:cNvPr id="8"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5333999"/>
              <a:ext cx="2619375" cy="428626"/>
            </a:xfrm>
            <a:prstGeom prst="rect">
              <a:avLst/>
            </a:prstGeom>
            <a:noFill/>
          </p:spPr>
        </p:pic>
      </p:grpSp>
      <p:sp>
        <p:nvSpPr>
          <p:cNvPr id="2" name="Slide Number Placeholder 1">
            <a:extLst>
              <a:ext uri="{FF2B5EF4-FFF2-40B4-BE49-F238E27FC236}">
                <a16:creationId xmlns:a16="http://schemas.microsoft.com/office/drawing/2014/main" id="{A86677D9-FCA9-43BB-A2AF-D81D09F47515}"/>
              </a:ext>
            </a:extLst>
          </p:cNvPr>
          <p:cNvSpPr>
            <a:spLocks noGrp="1"/>
          </p:cNvSpPr>
          <p:nvPr>
            <p:ph type="sldNum" sz="quarter" idx="12"/>
          </p:nvPr>
        </p:nvSpPr>
        <p:spPr/>
        <p:txBody>
          <a:bodyPr/>
          <a:lstStyle/>
          <a:p>
            <a:fld id="{0C192B01-843B-4FBE-864E-4A2795C52AA9}" type="slidenum">
              <a:rPr lang="en-US" smtClean="0"/>
              <a:pPr/>
              <a:t>25</a:t>
            </a:fld>
            <a:endParaRPr lang="en-US"/>
          </a:p>
        </p:txBody>
      </p:sp>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5333999"/>
              <a:ext cx="2619375" cy="428626"/>
            </a:xfrm>
            <a:prstGeom prst="rect">
              <a:avLst/>
            </a:prstGeom>
            <a:noFill/>
          </p:spPr>
        </p:pic>
      </p:grpSp>
      <p:sp>
        <p:nvSpPr>
          <p:cNvPr id="8" name="Rectangle 2"/>
          <p:cNvSpPr txBox="1">
            <a:spLocks noChangeArrowheads="1"/>
          </p:cNvSpPr>
          <p:nvPr/>
        </p:nvSpPr>
        <p:spPr>
          <a:xfrm>
            <a:off x="457200" y="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in the market : </a:t>
            </a:r>
          </a:p>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Self cleaning windows </a:t>
            </a:r>
          </a:p>
        </p:txBody>
      </p:sp>
      <p:sp>
        <p:nvSpPr>
          <p:cNvPr id="17" name="Rectangle 16"/>
          <p:cNvSpPr/>
          <p:nvPr/>
        </p:nvSpPr>
        <p:spPr>
          <a:xfrm>
            <a:off x="609600" y="4953000"/>
            <a:ext cx="8229600" cy="1754326"/>
          </a:xfrm>
          <a:prstGeom prst="rect">
            <a:avLst/>
          </a:prstGeom>
        </p:spPr>
        <p:txBody>
          <a:bodyPr wrap="square">
            <a:spAutoFit/>
          </a:bodyPr>
          <a:lstStyle/>
          <a:p>
            <a:pPr algn="just"/>
            <a:r>
              <a:rPr lang="en-US" dirty="0">
                <a:latin typeface="Times New Roman" pitchFamily="18" charset="0"/>
                <a:cs typeface="Times New Roman" pitchFamily="18" charset="0"/>
              </a:rPr>
              <a:t>The Pilkington </a:t>
            </a:r>
            <a:r>
              <a:rPr lang="en-US" dirty="0" err="1">
                <a:latin typeface="Times New Roman" pitchFamily="18" charset="0"/>
                <a:cs typeface="Times New Roman" pitchFamily="18" charset="0"/>
              </a:rPr>
              <a:t>Activ</a:t>
            </a:r>
            <a:r>
              <a:rPr lang="en-US" dirty="0">
                <a:latin typeface="Times New Roman" pitchFamily="18" charset="0"/>
                <a:cs typeface="Times New Roman" pitchFamily="18" charset="0"/>
              </a:rPr>
              <a:t> brand by Pilkington is claimed by the company to be the first self-cleaning glass. Pilkington </a:t>
            </a:r>
            <a:r>
              <a:rPr lang="en-US" dirty="0" err="1">
                <a:latin typeface="Times New Roman" pitchFamily="18" charset="0"/>
                <a:cs typeface="Times New Roman" pitchFamily="18" charset="0"/>
              </a:rPr>
              <a:t>Activ</a:t>
            </a:r>
            <a:r>
              <a:rPr lang="en-US" dirty="0">
                <a:latin typeface="Times New Roman" pitchFamily="18" charset="0"/>
                <a:cs typeface="Times New Roman" pitchFamily="18" charset="0"/>
              </a:rPr>
              <a:t>™ consists of a 20–30 nm layer of </a:t>
            </a:r>
            <a:r>
              <a:rPr lang="en-US" dirty="0" err="1">
                <a:latin typeface="Times New Roman" pitchFamily="18" charset="0"/>
                <a:cs typeface="Times New Roman" pitchFamily="18" charset="0"/>
              </a:rPr>
              <a:t>nanocrystalline</a:t>
            </a:r>
            <a:r>
              <a:rPr lang="en-US" dirty="0">
                <a:latin typeface="Times New Roman" pitchFamily="18" charset="0"/>
                <a:cs typeface="Times New Roman" pitchFamily="18" charset="0"/>
              </a:rPr>
              <a:t> titanium dioxide deposited by an atmospheric pressure chemical vapor deposition technique onto soda-lime silicate float glass. The coating is also robust and cannot be damaged by application of adhesive tape or moderate mechanical abrasion; Pilkington claim that the coating will last the lifetime of the window frame.</a:t>
            </a:r>
          </a:p>
        </p:txBody>
      </p:sp>
      <p:grpSp>
        <p:nvGrpSpPr>
          <p:cNvPr id="14" name="Group 13"/>
          <p:cNvGrpSpPr/>
          <p:nvPr/>
        </p:nvGrpSpPr>
        <p:grpSpPr>
          <a:xfrm>
            <a:off x="685800" y="914400"/>
            <a:ext cx="8077201" cy="3733800"/>
            <a:chOff x="685800" y="914400"/>
            <a:chExt cx="8077201" cy="3133899"/>
          </a:xfrm>
        </p:grpSpPr>
        <p:pic>
          <p:nvPicPr>
            <p:cNvPr id="15" name="Picture 14" descr="pilkingtonactivclear23.jpg"/>
            <p:cNvPicPr>
              <a:picLocks noChangeAspect="1"/>
            </p:cNvPicPr>
            <p:nvPr/>
          </p:nvPicPr>
          <p:blipFill>
            <a:blip r:embed="rId3">
              <a:lum contrast="20000"/>
            </a:blip>
            <a:stretch>
              <a:fillRect/>
            </a:stretch>
          </p:blipFill>
          <p:spPr>
            <a:xfrm>
              <a:off x="685800" y="914400"/>
              <a:ext cx="8077200" cy="3133899"/>
            </a:xfrm>
            <a:prstGeom prst="rect">
              <a:avLst/>
            </a:prstGeom>
            <a:ln>
              <a:noFill/>
            </a:ln>
            <a:effectLst>
              <a:outerShdw blurRad="292100" dist="139700" dir="2700000" algn="tl" rotWithShape="0">
                <a:srgbClr val="333333">
                  <a:alpha val="65000"/>
                </a:srgbClr>
              </a:outerShdw>
            </a:effectLst>
          </p:spPr>
        </p:pic>
        <p:pic>
          <p:nvPicPr>
            <p:cNvPr id="109570" name="Picture 2" descr="https://encrypted-tbn0.gstatic.com/images?q=tbn:ANd9GcSn4ERu02qTX5AcE7-SF3gfk7Cvxz6yOQaQGUNlLiQ97Q8nmT42Og"/>
            <p:cNvPicPr>
              <a:picLocks noChangeAspect="1" noChangeArrowheads="1"/>
            </p:cNvPicPr>
            <p:nvPr/>
          </p:nvPicPr>
          <p:blipFill>
            <a:blip r:embed="rId4">
              <a:lum contrast="20000"/>
            </a:blip>
            <a:srcRect/>
            <a:stretch>
              <a:fillRect/>
            </a:stretch>
          </p:blipFill>
          <p:spPr bwMode="auto">
            <a:xfrm>
              <a:off x="6553200" y="914401"/>
              <a:ext cx="2209801" cy="639679"/>
            </a:xfrm>
            <a:prstGeom prst="rect">
              <a:avLst/>
            </a:prstGeom>
            <a:noFill/>
          </p:spPr>
        </p:pic>
      </p:grpSp>
      <p:sp>
        <p:nvSpPr>
          <p:cNvPr id="3" name="Slide Number Placeholder 2">
            <a:extLst>
              <a:ext uri="{FF2B5EF4-FFF2-40B4-BE49-F238E27FC236}">
                <a16:creationId xmlns:a16="http://schemas.microsoft.com/office/drawing/2014/main" id="{39191218-07CB-4E6C-993C-7DFECBA2262E}"/>
              </a:ext>
            </a:extLst>
          </p:cNvPr>
          <p:cNvSpPr>
            <a:spLocks noGrp="1"/>
          </p:cNvSpPr>
          <p:nvPr>
            <p:ph type="sldNum" sz="quarter" idx="12"/>
          </p:nvPr>
        </p:nvSpPr>
        <p:spPr/>
        <p:txBody>
          <a:bodyPr/>
          <a:lstStyle/>
          <a:p>
            <a:fld id="{0C192B01-843B-4FBE-864E-4A2795C52AA9}"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8" name="Rectangle 2"/>
          <p:cNvSpPr txBox="1">
            <a:spLocks noChangeArrowheads="1"/>
          </p:cNvSpPr>
          <p:nvPr/>
        </p:nvSpPr>
        <p:spPr>
          <a:xfrm>
            <a:off x="457200" y="762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in the market : </a:t>
            </a:r>
          </a:p>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Self cleaning windows </a:t>
            </a:r>
          </a:p>
        </p:txBody>
      </p:sp>
      <p:grpSp>
        <p:nvGrpSpPr>
          <p:cNvPr id="20" name="Group 19"/>
          <p:cNvGrpSpPr/>
          <p:nvPr/>
        </p:nvGrpSpPr>
        <p:grpSpPr>
          <a:xfrm>
            <a:off x="609600" y="1066801"/>
            <a:ext cx="8305800" cy="5638799"/>
            <a:chOff x="609600" y="1066801"/>
            <a:chExt cx="8305800" cy="5638799"/>
          </a:xfrm>
        </p:grpSpPr>
        <p:sp>
          <p:nvSpPr>
            <p:cNvPr id="17" name="Rectangle 16"/>
            <p:cNvSpPr/>
            <p:nvPr/>
          </p:nvSpPr>
          <p:spPr>
            <a:xfrm>
              <a:off x="609600" y="1066801"/>
              <a:ext cx="2133600" cy="2800767"/>
            </a:xfrm>
            <a:prstGeom prst="rect">
              <a:avLst/>
            </a:prstGeom>
          </p:spPr>
          <p:txBody>
            <a:bodyPr wrap="square">
              <a:spAutoFit/>
            </a:bodyPr>
            <a:lstStyle/>
            <a:p>
              <a:pPr algn="just">
                <a:buClr>
                  <a:srgbClr val="800000"/>
                </a:buClr>
                <a:buFont typeface="Wingdings" pitchFamily="2" charset="2"/>
                <a:buChar char="v"/>
              </a:pPr>
              <a:r>
                <a:rPr lang="en-US" sz="2200" dirty="0">
                  <a:latin typeface="Times New Roman" pitchFamily="18" charset="0"/>
                  <a:cs typeface="Times New Roman" pitchFamily="18" charset="0"/>
                </a:rPr>
                <a:t>The glass cleans itself in two stages. </a:t>
              </a:r>
            </a:p>
            <a:p>
              <a:pPr algn="just">
                <a:buClr>
                  <a:srgbClr val="800000"/>
                </a:buClr>
                <a:buFont typeface="Wingdings" pitchFamily="2" charset="2"/>
                <a:buChar char="v"/>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The coating on the glass makes it super hydrophilic</a:t>
              </a:r>
            </a:p>
          </p:txBody>
        </p:sp>
        <p:sp>
          <p:nvSpPr>
            <p:cNvPr id="18" name="Rectangle 17"/>
            <p:cNvSpPr/>
            <p:nvPr/>
          </p:nvSpPr>
          <p:spPr>
            <a:xfrm>
              <a:off x="609600" y="4038600"/>
              <a:ext cx="2209800" cy="769441"/>
            </a:xfrm>
            <a:prstGeom prst="rect">
              <a:avLst/>
            </a:prstGeom>
          </p:spPr>
          <p:txBody>
            <a:bodyPr wrap="square">
              <a:spAutoFit/>
            </a:bodyPr>
            <a:lstStyle/>
            <a:p>
              <a:pPr algn="just">
                <a:buClr>
                  <a:srgbClr val="800000"/>
                </a:buClr>
                <a:buFont typeface="Wingdings" pitchFamily="2" charset="2"/>
                <a:buChar char="v"/>
              </a:pPr>
              <a:r>
                <a:rPr lang="en-US" sz="2200" dirty="0">
                  <a:latin typeface="Times New Roman" pitchFamily="18" charset="0"/>
                  <a:cs typeface="Times New Roman" pitchFamily="18" charset="0"/>
                </a:rPr>
                <a:t>In sunlight, the </a:t>
              </a:r>
              <a:r>
                <a:rPr lang="en-US" sz="2200" dirty="0" err="1">
                  <a:latin typeface="Times New Roman" pitchFamily="18" charset="0"/>
                  <a:cs typeface="Times New Roman" pitchFamily="18" charset="0"/>
                </a:rPr>
                <a:t>photocatalytic</a:t>
              </a:r>
              <a:endParaRPr lang="en-US" sz="2200" dirty="0">
                <a:latin typeface="Times New Roman" pitchFamily="18" charset="0"/>
                <a:cs typeface="Times New Roman" pitchFamily="18" charset="0"/>
              </a:endParaRPr>
            </a:p>
          </p:txBody>
        </p:sp>
        <p:sp>
          <p:nvSpPr>
            <p:cNvPr id="19" name="Rectangle 18"/>
            <p:cNvSpPr/>
            <p:nvPr/>
          </p:nvSpPr>
          <p:spPr>
            <a:xfrm>
              <a:off x="609600" y="5597604"/>
              <a:ext cx="8305800" cy="1107996"/>
            </a:xfrm>
            <a:prstGeom prst="rect">
              <a:avLst/>
            </a:prstGeom>
          </p:spPr>
          <p:txBody>
            <a:bodyPr wrap="square">
              <a:spAutoFit/>
            </a:bodyPr>
            <a:lstStyle/>
            <a:p>
              <a:pPr lvl="0" algn="just">
                <a:buClr>
                  <a:srgbClr val="800000"/>
                </a:buClr>
                <a:buFont typeface="Wingdings" pitchFamily="2" charset="2"/>
                <a:buChar char="v"/>
              </a:pPr>
              <a:r>
                <a:rPr lang="en-US" sz="2200" dirty="0">
                  <a:solidFill>
                    <a:srgbClr val="800000"/>
                  </a:solidFill>
                  <a:latin typeface="Times New Roman" pitchFamily="18" charset="0"/>
                  <a:cs typeface="Times New Roman" pitchFamily="18" charset="0"/>
                </a:rPr>
                <a:t>During the following stage, rain or other water washes away the dirt, leaving almost no streaks, because water spreads evenly on </a:t>
              </a:r>
              <a:r>
                <a:rPr lang="en-US" sz="2200" dirty="0" err="1">
                  <a:solidFill>
                    <a:srgbClr val="800000"/>
                  </a:solidFill>
                  <a:latin typeface="Times New Roman" pitchFamily="18" charset="0"/>
                  <a:cs typeface="Times New Roman" pitchFamily="18" charset="0"/>
                </a:rPr>
                <a:t>superhydrophilic</a:t>
              </a:r>
              <a:r>
                <a:rPr lang="en-US" sz="2200" dirty="0">
                  <a:solidFill>
                    <a:srgbClr val="800000"/>
                  </a:solidFill>
                  <a:latin typeface="Times New Roman" pitchFamily="18" charset="0"/>
                  <a:cs typeface="Times New Roman" pitchFamily="18" charset="0"/>
                </a:rPr>
                <a:t> surfaces</a:t>
              </a:r>
            </a:p>
          </p:txBody>
        </p:sp>
      </p:grpSp>
      <p:pic>
        <p:nvPicPr>
          <p:cNvPr id="108546" name="Picture 2" descr="self cleaning glass"/>
          <p:cNvPicPr>
            <a:picLocks noChangeAspect="1" noChangeArrowheads="1"/>
          </p:cNvPicPr>
          <p:nvPr/>
        </p:nvPicPr>
        <p:blipFill>
          <a:blip r:embed="rId3">
            <a:lum contrast="20000"/>
          </a:blip>
          <a:srcRect/>
          <a:stretch>
            <a:fillRect/>
          </a:stretch>
        </p:blipFill>
        <p:spPr bwMode="auto">
          <a:xfrm>
            <a:off x="2819400" y="1143000"/>
            <a:ext cx="6134100" cy="3505200"/>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609600" y="4724400"/>
            <a:ext cx="8153400" cy="769441"/>
          </a:xfrm>
          <a:prstGeom prst="rect">
            <a:avLst/>
          </a:prstGeom>
        </p:spPr>
        <p:txBody>
          <a:bodyPr wrap="square">
            <a:spAutoFit/>
          </a:bodyPr>
          <a:lstStyle/>
          <a:p>
            <a:pPr lvl="0" algn="just">
              <a:buClr>
                <a:srgbClr val="800000"/>
              </a:buClr>
            </a:pPr>
            <a:r>
              <a:rPr lang="en-US" sz="2200">
                <a:solidFill>
                  <a:prstClr val="black"/>
                </a:solidFill>
                <a:latin typeface="Times New Roman" pitchFamily="18" charset="0"/>
                <a:cs typeface="Times New Roman" pitchFamily="18" charset="0"/>
              </a:rPr>
              <a:t>stage of </a:t>
            </a:r>
            <a:r>
              <a:rPr lang="en-US" sz="2200" dirty="0">
                <a:solidFill>
                  <a:prstClr val="black"/>
                </a:solidFill>
                <a:latin typeface="Times New Roman" pitchFamily="18" charset="0"/>
                <a:cs typeface="Times New Roman" pitchFamily="18" charset="0"/>
              </a:rPr>
              <a:t>the process breaks down the organic dirt on the glass using ultraviolet light</a:t>
            </a:r>
          </a:p>
        </p:txBody>
      </p:sp>
      <p:sp>
        <p:nvSpPr>
          <p:cNvPr id="3" name="Slide Number Placeholder 2">
            <a:extLst>
              <a:ext uri="{FF2B5EF4-FFF2-40B4-BE49-F238E27FC236}">
                <a16:creationId xmlns:a16="http://schemas.microsoft.com/office/drawing/2014/main" id="{32BA81A1-556D-4FFC-9CD7-F38DBE41F374}"/>
              </a:ext>
            </a:extLst>
          </p:cNvPr>
          <p:cNvSpPr>
            <a:spLocks noGrp="1"/>
          </p:cNvSpPr>
          <p:nvPr>
            <p:ph type="sldNum" sz="quarter" idx="12"/>
          </p:nvPr>
        </p:nvSpPr>
        <p:spPr/>
        <p:txBody>
          <a:bodyPr/>
          <a:lstStyle/>
          <a:p>
            <a:fld id="{0C192B01-843B-4FBE-864E-4A2795C52AA9}"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8" name="Rectangle 2"/>
          <p:cNvSpPr txBox="1">
            <a:spLocks noChangeArrowheads="1"/>
          </p:cNvSpPr>
          <p:nvPr/>
        </p:nvSpPr>
        <p:spPr>
          <a:xfrm>
            <a:off x="457200" y="76200"/>
            <a:ext cx="8229600" cy="838200"/>
          </a:xfrm>
          <a:prstGeom prst="rect">
            <a:avLst/>
          </a:prstGeom>
        </p:spPr>
        <p:txBody>
          <a:bodyPr vert="horz" lIns="91440" tIns="45720" rIns="91440" bIns="45720" rtlCol="0" anchor="ctr">
            <a:normAutofit fontScale="750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 Self cleaning fabric </a:t>
            </a:r>
          </a:p>
        </p:txBody>
      </p:sp>
      <p:sp>
        <p:nvSpPr>
          <p:cNvPr id="17" name="Rectangle 16"/>
          <p:cNvSpPr/>
          <p:nvPr/>
        </p:nvSpPr>
        <p:spPr>
          <a:xfrm>
            <a:off x="609600" y="850642"/>
            <a:ext cx="3048000" cy="5016758"/>
          </a:xfrm>
          <a:prstGeom prst="rect">
            <a:avLst/>
          </a:prstGeom>
        </p:spPr>
        <p:txBody>
          <a:bodyPr wrap="square">
            <a:spAutoFit/>
          </a:bodyPr>
          <a:lstStyle/>
          <a:p>
            <a:pPr algn="just">
              <a:buClr>
                <a:srgbClr val="800000"/>
              </a:buClr>
              <a:buFont typeface="Wingdings" pitchFamily="2" charset="2"/>
              <a:buChar char="v"/>
            </a:pPr>
            <a:r>
              <a:rPr lang="en-US" sz="2000" dirty="0">
                <a:latin typeface="Times New Roman" pitchFamily="18" charset="0"/>
                <a:cs typeface="Times New Roman" pitchFamily="18" charset="0"/>
              </a:rPr>
              <a:t>The self-cleaning fabrics also work using the </a:t>
            </a:r>
            <a:r>
              <a:rPr lang="en-US" sz="2000" dirty="0" err="1">
                <a:latin typeface="Times New Roman" pitchFamily="18" charset="0"/>
                <a:cs typeface="Times New Roman" pitchFamily="18" charset="0"/>
              </a:rPr>
              <a:t>photocatalytic</a:t>
            </a:r>
            <a:r>
              <a:rPr lang="en-US" sz="2000" dirty="0">
                <a:latin typeface="Times New Roman" pitchFamily="18" charset="0"/>
                <a:cs typeface="Times New Roman" pitchFamily="18" charset="0"/>
              </a:rPr>
              <a:t> properties of titanium dioxide</a:t>
            </a:r>
          </a:p>
          <a:p>
            <a:pPr algn="just">
              <a:buClr>
                <a:srgbClr val="800000"/>
              </a:buClr>
              <a:buFont typeface="Wingdings" pitchFamily="2" charset="2"/>
              <a:buChar char="v"/>
            </a:pPr>
            <a:endParaRPr lang="en-US" sz="2000" dirty="0">
              <a:latin typeface="Times New Roman" pitchFamily="18" charset="0"/>
              <a:cs typeface="Times New Roman" pitchFamily="18" charset="0"/>
            </a:endParaRPr>
          </a:p>
          <a:p>
            <a:pPr algn="just">
              <a:buClr>
                <a:srgbClr val="800000"/>
              </a:buClr>
              <a:buFont typeface="Wingdings" pitchFamily="2" charset="2"/>
              <a:buChar char="v"/>
            </a:pPr>
            <a:r>
              <a:rPr lang="en-US" sz="2000" dirty="0">
                <a:latin typeface="Times New Roman" pitchFamily="18" charset="0"/>
                <a:cs typeface="Times New Roman" pitchFamily="18" charset="0"/>
              </a:rPr>
              <a:t>The fabric is coated with a thin layer of titanium dioxide particles that measure only 20 nanometers in diameter.</a:t>
            </a:r>
          </a:p>
          <a:p>
            <a:pPr algn="just">
              <a:buClr>
                <a:srgbClr val="800000"/>
              </a:buClr>
              <a:buFont typeface="Wingdings" pitchFamily="2" charset="2"/>
              <a:buChar char="v"/>
            </a:pPr>
            <a:endParaRPr lang="en-US" sz="2000" dirty="0">
              <a:latin typeface="Times New Roman" pitchFamily="18" charset="0"/>
              <a:cs typeface="Times New Roman" pitchFamily="18" charset="0"/>
            </a:endParaRPr>
          </a:p>
          <a:p>
            <a:pPr algn="just">
              <a:buClr>
                <a:srgbClr val="800000"/>
              </a:buClr>
              <a:buFont typeface="Wingdings" pitchFamily="2" charset="2"/>
              <a:buChar char="v"/>
            </a:pPr>
            <a:r>
              <a:rPr lang="en-US" sz="2000" dirty="0">
                <a:latin typeface="Times New Roman" pitchFamily="18" charset="0"/>
                <a:cs typeface="Times New Roman" pitchFamily="18" charset="0"/>
              </a:rPr>
              <a:t>When this semi-conductive layer is exposed to light, photons excite electrons up to the conduction band.</a:t>
            </a:r>
          </a:p>
        </p:txBody>
      </p:sp>
      <p:pic>
        <p:nvPicPr>
          <p:cNvPr id="14" name="Picture 13"/>
          <p:cNvPicPr/>
          <p:nvPr/>
        </p:nvPicPr>
        <p:blipFill>
          <a:blip r:embed="rId3">
            <a:lum bright="-10000" contrast="20000"/>
          </a:blip>
          <a:srcRect l="13622" t="12821" r="33494" b="15100"/>
          <a:stretch>
            <a:fillRect/>
          </a:stretch>
        </p:blipFill>
        <p:spPr bwMode="auto">
          <a:xfrm>
            <a:off x="3886200" y="762000"/>
            <a:ext cx="5257800" cy="5257800"/>
          </a:xfrm>
          <a:prstGeom prst="rect">
            <a:avLst/>
          </a:prstGeom>
          <a:noFill/>
          <a:ln w="9525">
            <a:noFill/>
            <a:miter lim="800000"/>
            <a:headEnd/>
            <a:tailEnd/>
          </a:ln>
        </p:spPr>
      </p:pic>
      <p:sp>
        <p:nvSpPr>
          <p:cNvPr id="15" name="Rectangle 14"/>
          <p:cNvSpPr/>
          <p:nvPr/>
        </p:nvSpPr>
        <p:spPr>
          <a:xfrm>
            <a:off x="609600" y="6019800"/>
            <a:ext cx="8077200" cy="769441"/>
          </a:xfrm>
          <a:prstGeom prst="rect">
            <a:avLst/>
          </a:prstGeom>
        </p:spPr>
        <p:txBody>
          <a:bodyPr wrap="square">
            <a:spAutoFit/>
          </a:bodyPr>
          <a:lstStyle/>
          <a:p>
            <a:pPr algn="just">
              <a:buClr>
                <a:srgbClr val="800000"/>
              </a:buClr>
              <a:buFont typeface="Wingdings" pitchFamily="2" charset="2"/>
              <a:buChar char="v"/>
            </a:pPr>
            <a:r>
              <a:rPr lang="en-US" sz="2200" dirty="0">
                <a:latin typeface="Times New Roman" pitchFamily="18" charset="0"/>
                <a:cs typeface="Times New Roman" pitchFamily="18" charset="0"/>
              </a:rPr>
              <a:t>The excited electrons within the crystal structure react with oxygen atoms in the air, creating free-radical oxygen.</a:t>
            </a:r>
          </a:p>
        </p:txBody>
      </p:sp>
      <p:sp>
        <p:nvSpPr>
          <p:cNvPr id="3" name="Slide Number Placeholder 2">
            <a:extLst>
              <a:ext uri="{FF2B5EF4-FFF2-40B4-BE49-F238E27FC236}">
                <a16:creationId xmlns:a16="http://schemas.microsoft.com/office/drawing/2014/main" id="{51B9419B-78E3-4523-A13C-5B692F8F83E1}"/>
              </a:ext>
            </a:extLst>
          </p:cNvPr>
          <p:cNvSpPr>
            <a:spLocks noGrp="1"/>
          </p:cNvSpPr>
          <p:nvPr>
            <p:ph type="sldNum" sz="quarter" idx="12"/>
          </p:nvPr>
        </p:nvSpPr>
        <p:spPr/>
        <p:txBody>
          <a:bodyPr/>
          <a:lstStyle/>
          <a:p>
            <a:fld id="{0C192B01-843B-4FBE-864E-4A2795C52AA9}"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8" name="Rectangle 2"/>
          <p:cNvSpPr txBox="1">
            <a:spLocks noChangeArrowheads="1"/>
          </p:cNvSpPr>
          <p:nvPr/>
        </p:nvSpPr>
        <p:spPr>
          <a:xfrm>
            <a:off x="457200" y="762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 </a:t>
            </a:r>
          </a:p>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Self cleaning fabric </a:t>
            </a:r>
          </a:p>
        </p:txBody>
      </p:sp>
      <p:sp>
        <p:nvSpPr>
          <p:cNvPr id="12" name="Rectangle 11"/>
          <p:cNvSpPr/>
          <p:nvPr/>
        </p:nvSpPr>
        <p:spPr>
          <a:xfrm>
            <a:off x="5181600" y="609600"/>
            <a:ext cx="3962400" cy="5847755"/>
          </a:xfrm>
          <a:prstGeom prst="rect">
            <a:avLst/>
          </a:prstGeom>
        </p:spPr>
        <p:txBody>
          <a:bodyPr wrap="square">
            <a:spAutoFit/>
          </a:bodyPr>
          <a:lstStyle/>
          <a:p>
            <a:pPr algn="just">
              <a:buClr>
                <a:srgbClr val="800000"/>
              </a:buClr>
              <a:buFont typeface="Wingdings" pitchFamily="2" charset="2"/>
              <a:buChar char="v"/>
            </a:pPr>
            <a:r>
              <a:rPr lang="en-US" sz="2200" dirty="0">
                <a:latin typeface="Times New Roman" pitchFamily="18" charset="0"/>
                <a:cs typeface="Times New Roman" pitchFamily="18" charset="0"/>
              </a:rPr>
              <a:t>These oxygen atoms are powerful oxidizing agents, which can break down most carbon-based compounds through oxidation-reduction reactions. </a:t>
            </a:r>
          </a:p>
          <a:p>
            <a:pPr algn="just">
              <a:buClr>
                <a:srgbClr val="800000"/>
              </a:buClr>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In these reactions, the organic compounds (i.e. dirt, pollutants, and micro organisms) are broken down into substances such as carbon dioxide and water. </a:t>
            </a:r>
          </a:p>
          <a:p>
            <a:pPr algn="just">
              <a:buClr>
                <a:srgbClr val="800000"/>
              </a:buClr>
              <a:buFont typeface="Wingdings" pitchFamily="2" charset="2"/>
              <a:buChar char="v"/>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Since the titanium dioxide only acts as a catalyst to the reactions, it is never used up. This allows the coating to continue breaking down stains over and over.</a:t>
            </a:r>
          </a:p>
        </p:txBody>
      </p:sp>
      <p:pic>
        <p:nvPicPr>
          <p:cNvPr id="15" name="Picture 14" descr="image001.gif"/>
          <p:cNvPicPr>
            <a:picLocks noChangeAspect="1"/>
          </p:cNvPicPr>
          <p:nvPr/>
        </p:nvPicPr>
        <p:blipFill>
          <a:blip r:embed="rId3">
            <a:lum bright="-20000" contrast="40000"/>
          </a:blip>
          <a:stretch>
            <a:fillRect/>
          </a:stretch>
        </p:blipFill>
        <p:spPr>
          <a:xfrm>
            <a:off x="457200" y="1524000"/>
            <a:ext cx="4800600" cy="4561498"/>
          </a:xfrm>
          <a:prstGeom prst="rect">
            <a:avLst/>
          </a:prstGeom>
        </p:spPr>
      </p:pic>
      <p:sp>
        <p:nvSpPr>
          <p:cNvPr id="3" name="Slide Number Placeholder 2">
            <a:extLst>
              <a:ext uri="{FF2B5EF4-FFF2-40B4-BE49-F238E27FC236}">
                <a16:creationId xmlns:a16="http://schemas.microsoft.com/office/drawing/2014/main" id="{EFD8DA1D-F91C-472D-89F3-C369AE4AFDDE}"/>
              </a:ext>
            </a:extLst>
          </p:cNvPr>
          <p:cNvSpPr>
            <a:spLocks noGrp="1"/>
          </p:cNvSpPr>
          <p:nvPr>
            <p:ph type="sldNum" sz="quarter" idx="12"/>
          </p:nvPr>
        </p:nvSpPr>
        <p:spPr/>
        <p:txBody>
          <a:bodyPr/>
          <a:lstStyle/>
          <a:p>
            <a:fld id="{0C192B01-843B-4FBE-864E-4A2795C52AA9}"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1" name="Rectangle 2"/>
          <p:cNvSpPr>
            <a:spLocks noGrp="1" noChangeArrowheads="1"/>
          </p:cNvSpPr>
          <p:nvPr>
            <p:ph type="title"/>
          </p:nvPr>
        </p:nvSpPr>
        <p:spPr>
          <a:xfrm>
            <a:off x="381000" y="0"/>
            <a:ext cx="8229600" cy="1143000"/>
          </a:xfrm>
          <a:prstGeom prst="rect">
            <a:avLst/>
          </a:prstGeom>
        </p:spPr>
        <p:txBody>
          <a:bodyPr>
            <a:normAutofit fontScale="90000"/>
          </a:bodyPr>
          <a:lstStyle/>
          <a:p>
            <a:pPr lvl="0" algn="l">
              <a:spcBef>
                <a:spcPts val="0"/>
              </a:spcBef>
            </a:pPr>
            <a:r>
              <a:rPr kumimoji="0" lang="en-US" b="0" i="0" u="none" strike="noStrike" kern="0" cap="none" spc="0" normalizeH="0" baseline="0" noProof="0" dirty="0">
                <a:ln>
                  <a:noFill/>
                </a:ln>
                <a:solidFill>
                  <a:srgbClr val="990033"/>
                </a:solidFill>
                <a:effectLst>
                  <a:outerShdw blurRad="38100" dist="38100" dir="2700000" algn="tl">
                    <a:srgbClr val="000000">
                      <a:alpha val="43137"/>
                    </a:srgbClr>
                  </a:outerShdw>
                </a:effectLst>
                <a:uLnTx/>
                <a:uFillTx/>
                <a:latin typeface="Constantia" pitchFamily="18" charset="0"/>
              </a:rPr>
              <a:t>Length Scales : comparison of sizes</a:t>
            </a:r>
          </a:p>
        </p:txBody>
      </p:sp>
      <p:pic>
        <p:nvPicPr>
          <p:cNvPr id="77" name="Picture 19" descr="bacteria1"/>
          <p:cNvPicPr>
            <a:picLocks noChangeAspect="1" noChangeArrowheads="1"/>
          </p:cNvPicPr>
          <p:nvPr/>
        </p:nvPicPr>
        <p:blipFill>
          <a:blip r:embed="rId3"/>
          <a:srcRect/>
          <a:stretch>
            <a:fillRect/>
          </a:stretch>
        </p:blipFill>
        <p:spPr bwMode="auto">
          <a:xfrm>
            <a:off x="3505200" y="5257800"/>
            <a:ext cx="2126650" cy="1600200"/>
          </a:xfrm>
          <a:prstGeom prst="rect">
            <a:avLst/>
          </a:prstGeom>
          <a:noFill/>
        </p:spPr>
      </p:pic>
      <p:sp>
        <p:nvSpPr>
          <p:cNvPr id="80" name="TextBox 79"/>
          <p:cNvSpPr txBox="1"/>
          <p:nvPr/>
        </p:nvSpPr>
        <p:spPr>
          <a:xfrm>
            <a:off x="381000" y="1143000"/>
            <a:ext cx="4138569" cy="707886"/>
          </a:xfrm>
          <a:prstGeom prst="rect">
            <a:avLst/>
          </a:prstGeom>
          <a:noFill/>
        </p:spPr>
        <p:txBody>
          <a:bodyPr wrap="none" rtlCol="0">
            <a:spAutoFit/>
          </a:bodyPr>
          <a:lstStyle/>
          <a:p>
            <a:r>
              <a:rPr lang="en-US" sz="2000" dirty="0">
                <a:latin typeface="Bodoni MT" pitchFamily="18" charset="0"/>
              </a:rPr>
              <a:t>Electron, Proton, Neutron, Nucleus  </a:t>
            </a:r>
          </a:p>
          <a:p>
            <a:r>
              <a:rPr lang="en-US" sz="2000" dirty="0">
                <a:latin typeface="Bodoni MT" pitchFamily="18" charset="0"/>
                <a:cs typeface="Times New Roman" pitchFamily="18" charset="0"/>
              </a:rPr>
              <a:t>≈</a:t>
            </a:r>
            <a:r>
              <a:rPr lang="en-US" sz="2000" dirty="0">
                <a:latin typeface="Bodoni MT" pitchFamily="18" charset="0"/>
              </a:rPr>
              <a:t> 1fm (10</a:t>
            </a:r>
            <a:r>
              <a:rPr lang="en-US" sz="2000" baseline="30000" dirty="0">
                <a:latin typeface="Bodoni MT" pitchFamily="18" charset="0"/>
              </a:rPr>
              <a:t>-15</a:t>
            </a:r>
            <a:r>
              <a:rPr lang="en-US" sz="2000" dirty="0">
                <a:latin typeface="Bodoni MT" pitchFamily="18" charset="0"/>
              </a:rPr>
              <a:t>m)</a:t>
            </a:r>
          </a:p>
        </p:txBody>
      </p:sp>
      <p:grpSp>
        <p:nvGrpSpPr>
          <p:cNvPr id="88" name="Group 87"/>
          <p:cNvGrpSpPr/>
          <p:nvPr/>
        </p:nvGrpSpPr>
        <p:grpSpPr>
          <a:xfrm>
            <a:off x="685800" y="1219200"/>
            <a:ext cx="8279056" cy="5410200"/>
            <a:chOff x="685800" y="1219200"/>
            <a:chExt cx="8279056" cy="5410200"/>
          </a:xfrm>
        </p:grpSpPr>
        <p:grpSp>
          <p:nvGrpSpPr>
            <p:cNvPr id="57" name="Group 24"/>
            <p:cNvGrpSpPr>
              <a:grpSpLocks/>
            </p:cNvGrpSpPr>
            <p:nvPr/>
          </p:nvGrpSpPr>
          <p:grpSpPr bwMode="auto">
            <a:xfrm>
              <a:off x="3733800" y="3886200"/>
              <a:ext cx="4800600" cy="381000"/>
              <a:chOff x="2544" y="1920"/>
              <a:chExt cx="1872" cy="144"/>
            </a:xfrm>
            <a:solidFill>
              <a:srgbClr val="990033"/>
            </a:solidFill>
            <a:scene3d>
              <a:camera prst="orthographicFront">
                <a:rot lat="0" lon="0" rev="0"/>
              </a:camera>
              <a:lightRig rig="contrasting" dir="t">
                <a:rot lat="0" lon="0" rev="7800000"/>
              </a:lightRig>
            </a:scene3d>
          </p:grpSpPr>
          <p:sp>
            <p:nvSpPr>
              <p:cNvPr id="58" name="Oval 8"/>
              <p:cNvSpPr>
                <a:spLocks noChangeArrowheads="1"/>
              </p:cNvSpPr>
              <p:nvPr/>
            </p:nvSpPr>
            <p:spPr bwMode="auto">
              <a:xfrm>
                <a:off x="2544" y="1920"/>
                <a:ext cx="144" cy="144"/>
              </a:xfrm>
              <a:prstGeom prst="ellipse">
                <a:avLst/>
              </a:prstGeom>
              <a:grpFill/>
              <a:ln w="9525">
                <a:noFill/>
                <a:round/>
                <a:headEnd/>
                <a:tailEnd/>
              </a:ln>
              <a:effectLst/>
              <a:sp3d>
                <a:bevelT w="139700" h="139700"/>
              </a:sp3d>
            </p:spPr>
            <p:txBody>
              <a:bodyPr wrap="none" anchor="ctr"/>
              <a:lstStyle/>
              <a:p>
                <a:endParaRPr lang="en-US"/>
              </a:p>
            </p:txBody>
          </p:sp>
          <p:grpSp>
            <p:nvGrpSpPr>
              <p:cNvPr id="60" name="Group 23"/>
              <p:cNvGrpSpPr>
                <a:grpSpLocks/>
              </p:cNvGrpSpPr>
              <p:nvPr/>
            </p:nvGrpSpPr>
            <p:grpSpPr bwMode="auto">
              <a:xfrm>
                <a:off x="2736" y="1920"/>
                <a:ext cx="1680" cy="144"/>
                <a:chOff x="2736" y="2016"/>
                <a:chExt cx="1680" cy="144"/>
              </a:xfrm>
              <a:grpFill/>
            </p:grpSpPr>
            <p:sp>
              <p:nvSpPr>
                <p:cNvPr id="61" name="Oval 4"/>
                <p:cNvSpPr>
                  <a:spLocks noChangeArrowheads="1"/>
                </p:cNvSpPr>
                <p:nvPr/>
              </p:nvSpPr>
              <p:spPr bwMode="auto">
                <a:xfrm>
                  <a:off x="2736"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2" name="Oval 5"/>
                <p:cNvSpPr>
                  <a:spLocks noChangeArrowheads="1"/>
                </p:cNvSpPr>
                <p:nvPr/>
              </p:nvSpPr>
              <p:spPr bwMode="auto">
                <a:xfrm>
                  <a:off x="2928"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3" name="Oval 6"/>
                <p:cNvSpPr>
                  <a:spLocks noChangeArrowheads="1"/>
                </p:cNvSpPr>
                <p:nvPr/>
              </p:nvSpPr>
              <p:spPr bwMode="auto">
                <a:xfrm>
                  <a:off x="3120"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4" name="Oval 7"/>
                <p:cNvSpPr>
                  <a:spLocks noChangeArrowheads="1"/>
                </p:cNvSpPr>
                <p:nvPr/>
              </p:nvSpPr>
              <p:spPr bwMode="auto">
                <a:xfrm>
                  <a:off x="3312"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5" name="Oval 9"/>
                <p:cNvSpPr>
                  <a:spLocks noChangeArrowheads="1"/>
                </p:cNvSpPr>
                <p:nvPr/>
              </p:nvSpPr>
              <p:spPr bwMode="auto">
                <a:xfrm>
                  <a:off x="3504"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6" name="Oval 10"/>
                <p:cNvSpPr>
                  <a:spLocks noChangeArrowheads="1"/>
                </p:cNvSpPr>
                <p:nvPr/>
              </p:nvSpPr>
              <p:spPr bwMode="auto">
                <a:xfrm>
                  <a:off x="3696"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7" name="Oval 11"/>
                <p:cNvSpPr>
                  <a:spLocks noChangeArrowheads="1"/>
                </p:cNvSpPr>
                <p:nvPr/>
              </p:nvSpPr>
              <p:spPr bwMode="auto">
                <a:xfrm>
                  <a:off x="3888"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8" name="Oval 12"/>
                <p:cNvSpPr>
                  <a:spLocks noChangeArrowheads="1"/>
                </p:cNvSpPr>
                <p:nvPr/>
              </p:nvSpPr>
              <p:spPr bwMode="auto">
                <a:xfrm>
                  <a:off x="4080" y="2016"/>
                  <a:ext cx="144" cy="144"/>
                </a:xfrm>
                <a:prstGeom prst="ellipse">
                  <a:avLst/>
                </a:prstGeom>
                <a:grpFill/>
                <a:ln w="9525">
                  <a:noFill/>
                  <a:round/>
                  <a:headEnd/>
                  <a:tailEnd/>
                </a:ln>
                <a:effectLst/>
                <a:sp3d>
                  <a:bevelT w="139700" h="139700"/>
                </a:sp3d>
              </p:spPr>
              <p:txBody>
                <a:bodyPr wrap="none" anchor="ctr"/>
                <a:lstStyle/>
                <a:p>
                  <a:endParaRPr lang="en-US"/>
                </a:p>
              </p:txBody>
            </p:sp>
            <p:sp>
              <p:nvSpPr>
                <p:cNvPr id="69" name="Oval 13"/>
                <p:cNvSpPr>
                  <a:spLocks noChangeArrowheads="1"/>
                </p:cNvSpPr>
                <p:nvPr/>
              </p:nvSpPr>
              <p:spPr bwMode="auto">
                <a:xfrm>
                  <a:off x="4272" y="2016"/>
                  <a:ext cx="144" cy="144"/>
                </a:xfrm>
                <a:prstGeom prst="ellipse">
                  <a:avLst/>
                </a:prstGeom>
                <a:grpFill/>
                <a:ln w="9525">
                  <a:noFill/>
                  <a:round/>
                  <a:headEnd/>
                  <a:tailEnd/>
                </a:ln>
                <a:effectLst/>
                <a:sp3d>
                  <a:bevelT w="139700" h="139700"/>
                </a:sp3d>
              </p:spPr>
              <p:txBody>
                <a:bodyPr wrap="none" anchor="ctr"/>
                <a:lstStyle/>
                <a:p>
                  <a:endParaRPr lang="en-US"/>
                </a:p>
              </p:txBody>
            </p:sp>
          </p:grpSp>
        </p:grpSp>
        <p:grpSp>
          <p:nvGrpSpPr>
            <p:cNvPr id="70" name="Group 69"/>
            <p:cNvGrpSpPr/>
            <p:nvPr/>
          </p:nvGrpSpPr>
          <p:grpSpPr>
            <a:xfrm>
              <a:off x="838200" y="1828800"/>
              <a:ext cx="2057400" cy="1828800"/>
              <a:chOff x="2824163" y="2138363"/>
              <a:chExt cx="1052512" cy="838200"/>
            </a:xfrm>
            <a:scene3d>
              <a:camera prst="perspectiveFront" fov="2700000">
                <a:rot lat="20376000" lon="1938000" rev="20112001"/>
              </a:camera>
              <a:lightRig rig="soft" dir="t">
                <a:rot lat="0" lon="0" rev="0"/>
              </a:lightRig>
            </a:scene3d>
          </p:grpSpPr>
          <p:grpSp>
            <p:nvGrpSpPr>
              <p:cNvPr id="71" name="Group 25"/>
              <p:cNvGrpSpPr>
                <a:grpSpLocks/>
              </p:cNvGrpSpPr>
              <p:nvPr/>
            </p:nvGrpSpPr>
            <p:grpSpPr bwMode="auto">
              <a:xfrm rot="576522">
                <a:off x="2824166" y="2514599"/>
                <a:ext cx="1052513" cy="152400"/>
                <a:chOff x="1794" y="1548"/>
                <a:chExt cx="663" cy="132"/>
              </a:xfrm>
            </p:grpSpPr>
            <p:sp>
              <p:nvSpPr>
                <p:cNvPr id="73" name="Oval 14"/>
                <p:cNvSpPr>
                  <a:spLocks noChangeArrowheads="1"/>
                </p:cNvSpPr>
                <p:nvPr/>
              </p:nvSpPr>
              <p:spPr bwMode="auto">
                <a:xfrm>
                  <a:off x="1824" y="1584"/>
                  <a:ext cx="624" cy="96"/>
                </a:xfrm>
                <a:prstGeom prst="ellipse">
                  <a:avLst/>
                </a:prstGeom>
                <a:noFill/>
                <a:ln w="9525">
                  <a:noFill/>
                  <a:round/>
                  <a:headEnd/>
                  <a:tailEnd/>
                </a:ln>
                <a:effectLst>
                  <a:outerShdw blurRad="127000" dist="38100" dir="2700000" algn="ctr">
                    <a:srgbClr val="000000">
                      <a:alpha val="45000"/>
                    </a:srgbClr>
                  </a:outerShdw>
                </a:effectLst>
                <a:sp3d prstMaterial="translucentPowder">
                  <a:bevelT w="203200" h="50800" prst="softRound"/>
                </a:sp3d>
              </p:spPr>
              <p:txBody>
                <a:bodyPr wrap="none" anchor="ctr"/>
                <a:lstStyle/>
                <a:p>
                  <a:endParaRPr lang="en-US"/>
                </a:p>
              </p:txBody>
            </p:sp>
            <p:sp>
              <p:nvSpPr>
                <p:cNvPr id="74" name="Oval 15"/>
                <p:cNvSpPr>
                  <a:spLocks noChangeArrowheads="1"/>
                </p:cNvSpPr>
                <p:nvPr/>
              </p:nvSpPr>
              <p:spPr bwMode="auto">
                <a:xfrm rot="-1688496">
                  <a:off x="1824" y="1562"/>
                  <a:ext cx="619" cy="118"/>
                </a:xfrm>
                <a:prstGeom prst="ellipse">
                  <a:avLst/>
                </a:prstGeom>
                <a:noFill/>
                <a:ln w="9525">
                  <a:noFill/>
                  <a:round/>
                  <a:headEnd/>
                  <a:tailEnd/>
                </a:ln>
                <a:effectLst>
                  <a:outerShdw blurRad="127000" dist="38100" dir="2700000" algn="ctr">
                    <a:srgbClr val="000000">
                      <a:alpha val="45000"/>
                    </a:srgbClr>
                  </a:outerShdw>
                </a:effectLst>
                <a:sp3d prstMaterial="translucentPowder">
                  <a:bevelT w="203200" h="50800" prst="softRound"/>
                </a:sp3d>
              </p:spPr>
              <p:txBody>
                <a:bodyPr wrap="none" anchor="ctr"/>
                <a:lstStyle/>
                <a:p>
                  <a:endParaRPr lang="en-US"/>
                </a:p>
              </p:txBody>
            </p:sp>
            <p:sp>
              <p:nvSpPr>
                <p:cNvPr id="75" name="Oval 16"/>
                <p:cNvSpPr>
                  <a:spLocks noChangeArrowheads="1"/>
                </p:cNvSpPr>
                <p:nvPr/>
              </p:nvSpPr>
              <p:spPr bwMode="auto">
                <a:xfrm rot="2041161">
                  <a:off x="1794" y="1548"/>
                  <a:ext cx="663" cy="122"/>
                </a:xfrm>
                <a:prstGeom prst="ellipse">
                  <a:avLst/>
                </a:prstGeom>
                <a:noFill/>
                <a:ln w="9525">
                  <a:noFill/>
                  <a:round/>
                  <a:headEnd/>
                  <a:tailEnd/>
                </a:ln>
                <a:effectLst>
                  <a:outerShdw blurRad="127000" dist="38100" dir="2700000" algn="ctr">
                    <a:srgbClr val="000000">
                      <a:alpha val="45000"/>
                    </a:srgbClr>
                  </a:outerShdw>
                </a:effectLst>
                <a:sp3d prstMaterial="translucentPowder">
                  <a:bevelT w="203200" h="50800" prst="softRound"/>
                </a:sp3d>
              </p:spPr>
              <p:txBody>
                <a:bodyPr wrap="none" anchor="ctr"/>
                <a:lstStyle/>
                <a:p>
                  <a:endParaRPr lang="en-US"/>
                </a:p>
              </p:txBody>
            </p:sp>
          </p:grpSp>
          <p:sp>
            <p:nvSpPr>
              <p:cNvPr id="72" name="Oval 17"/>
              <p:cNvSpPr>
                <a:spLocks noChangeArrowheads="1"/>
              </p:cNvSpPr>
              <p:nvPr/>
            </p:nvSpPr>
            <p:spPr bwMode="auto">
              <a:xfrm rot="5613918">
                <a:off x="2933700" y="2481263"/>
                <a:ext cx="838200" cy="152400"/>
              </a:xfrm>
              <a:prstGeom prst="ellipse">
                <a:avLst/>
              </a:prstGeom>
              <a:noFill/>
              <a:ln w="9525">
                <a:noFill/>
                <a:round/>
                <a:headEnd/>
                <a:tailEnd/>
              </a:ln>
              <a:effectLst>
                <a:outerShdw blurRad="127000" dist="38100" dir="2700000" algn="ctr">
                  <a:srgbClr val="000000">
                    <a:alpha val="45000"/>
                  </a:srgbClr>
                </a:outerShdw>
              </a:effectLst>
              <a:sp3d prstMaterial="translucentPowder">
                <a:bevelT w="203200" h="50800" prst="softRound"/>
              </a:sp3d>
            </p:spPr>
            <p:txBody>
              <a:bodyPr wrap="none" anchor="ctr"/>
              <a:lstStyle/>
              <a:p>
                <a:endParaRPr lang="en-US"/>
              </a:p>
            </p:txBody>
          </p:sp>
        </p:grpSp>
        <p:pic>
          <p:nvPicPr>
            <p:cNvPr id="76" name="Picture 18" descr="dna"/>
            <p:cNvPicPr>
              <a:picLocks noChangeAspect="1" noChangeArrowheads="1"/>
            </p:cNvPicPr>
            <p:nvPr/>
          </p:nvPicPr>
          <p:blipFill>
            <a:blip r:embed="rId4"/>
            <a:srcRect/>
            <a:stretch>
              <a:fillRect/>
            </a:stretch>
          </p:blipFill>
          <p:spPr bwMode="auto">
            <a:xfrm>
              <a:off x="5867400" y="1219200"/>
              <a:ext cx="2743200" cy="1821712"/>
            </a:xfrm>
            <a:prstGeom prst="rect">
              <a:avLst/>
            </a:prstGeom>
            <a:ln>
              <a:noFill/>
            </a:ln>
            <a:effectLst>
              <a:outerShdw blurRad="292100" dist="139700" dir="2700000" algn="tl" rotWithShape="0">
                <a:srgbClr val="333333">
                  <a:alpha val="65000"/>
                </a:srgbClr>
              </a:outerShdw>
            </a:effectLst>
          </p:spPr>
        </p:pic>
        <p:pic>
          <p:nvPicPr>
            <p:cNvPr id="78" name="Picture 20" descr="virus"/>
            <p:cNvPicPr>
              <a:picLocks noChangeAspect="1" noChangeArrowheads="1"/>
            </p:cNvPicPr>
            <p:nvPr/>
          </p:nvPicPr>
          <p:blipFill>
            <a:blip r:embed="rId5"/>
            <a:srcRect l="16333" r="15067"/>
            <a:stretch>
              <a:fillRect/>
            </a:stretch>
          </p:blipFill>
          <p:spPr bwMode="auto">
            <a:xfrm>
              <a:off x="990600" y="4953000"/>
              <a:ext cx="1760220" cy="1676400"/>
            </a:xfrm>
            <a:prstGeom prst="rect">
              <a:avLst/>
            </a:prstGeom>
            <a:ln>
              <a:noFill/>
            </a:ln>
            <a:effectLst>
              <a:outerShdw blurRad="292100" dist="139700" dir="2700000" algn="tl" rotWithShape="0">
                <a:srgbClr val="333333">
                  <a:alpha val="65000"/>
                </a:srgbClr>
              </a:outerShdw>
            </a:effectLst>
          </p:spPr>
        </p:pic>
        <p:pic>
          <p:nvPicPr>
            <p:cNvPr id="79" name="Picture 21" descr="hair strands"/>
            <p:cNvPicPr>
              <a:picLocks noChangeAspect="1" noChangeArrowheads="1"/>
            </p:cNvPicPr>
            <p:nvPr/>
          </p:nvPicPr>
          <p:blipFill>
            <a:blip r:embed="rId6"/>
            <a:srcRect/>
            <a:stretch>
              <a:fillRect/>
            </a:stretch>
          </p:blipFill>
          <p:spPr bwMode="auto">
            <a:xfrm>
              <a:off x="6857999" y="5105400"/>
              <a:ext cx="2106857" cy="1401763"/>
            </a:xfrm>
            <a:prstGeom prst="rect">
              <a:avLst/>
            </a:prstGeom>
            <a:ln>
              <a:noFill/>
            </a:ln>
            <a:effectLst>
              <a:outerShdw blurRad="292100" dist="139700" dir="2700000" algn="tl" rotWithShape="0">
                <a:srgbClr val="333333">
                  <a:alpha val="65000"/>
                </a:srgbClr>
              </a:outerShdw>
            </a:effectLst>
          </p:spPr>
        </p:pic>
        <p:sp>
          <p:nvSpPr>
            <p:cNvPr id="81" name="TextBox 80"/>
            <p:cNvSpPr txBox="1"/>
            <p:nvPr/>
          </p:nvSpPr>
          <p:spPr>
            <a:xfrm>
              <a:off x="685800" y="3810000"/>
              <a:ext cx="2263761" cy="400110"/>
            </a:xfrm>
            <a:prstGeom prst="rect">
              <a:avLst/>
            </a:prstGeom>
            <a:noFill/>
          </p:spPr>
          <p:txBody>
            <a:bodyPr wrap="none" rtlCol="0">
              <a:spAutoFit/>
            </a:bodyPr>
            <a:lstStyle/>
            <a:p>
              <a:r>
                <a:rPr lang="en-US" sz="2000" dirty="0">
                  <a:latin typeface="Bodoni MT" pitchFamily="18" charset="0"/>
                </a:rPr>
                <a:t>Atom </a:t>
              </a:r>
              <a:r>
                <a:rPr lang="en-US" sz="2000" dirty="0">
                  <a:latin typeface="Bodoni MT" pitchFamily="18" charset="0"/>
                  <a:cs typeface="Times New Roman" pitchFamily="18" charset="0"/>
                </a:rPr>
                <a:t>≈</a:t>
              </a:r>
              <a:r>
                <a:rPr lang="en-US" sz="2000" dirty="0">
                  <a:latin typeface="Bodoni MT" pitchFamily="18" charset="0"/>
                </a:rPr>
                <a:t> 0.1nm (1Å)</a:t>
              </a:r>
            </a:p>
          </p:txBody>
        </p:sp>
        <p:sp>
          <p:nvSpPr>
            <p:cNvPr id="82" name="Oval 81"/>
            <p:cNvSpPr/>
            <p:nvPr/>
          </p:nvSpPr>
          <p:spPr>
            <a:xfrm>
              <a:off x="2209800" y="1600200"/>
              <a:ext cx="152400" cy="152400"/>
            </a:xfrm>
            <a:prstGeom prst="ellipse">
              <a:avLst/>
            </a:prstGeom>
            <a:solidFill>
              <a:srgbClr val="7030A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5334000" y="3276600"/>
              <a:ext cx="3057247" cy="400110"/>
            </a:xfrm>
            <a:prstGeom prst="rect">
              <a:avLst/>
            </a:prstGeom>
            <a:noFill/>
          </p:spPr>
          <p:txBody>
            <a:bodyPr wrap="none" rtlCol="0">
              <a:spAutoFit/>
            </a:bodyPr>
            <a:lstStyle/>
            <a:p>
              <a:r>
                <a:rPr lang="en-US" sz="2000" b="1" dirty="0">
                  <a:solidFill>
                    <a:srgbClr val="C00000"/>
                  </a:solidFill>
                  <a:latin typeface="Bodoni MT" pitchFamily="18" charset="0"/>
                </a:rPr>
                <a:t>10 hydrogen atoms </a:t>
              </a:r>
              <a:r>
                <a:rPr lang="en-US" sz="2000" dirty="0">
                  <a:solidFill>
                    <a:srgbClr val="C00000"/>
                  </a:solidFill>
                  <a:latin typeface="Bodoni MT" pitchFamily="18" charset="0"/>
                  <a:cs typeface="Times New Roman" pitchFamily="18" charset="0"/>
                </a:rPr>
                <a:t>≈</a:t>
              </a:r>
              <a:r>
                <a:rPr lang="en-US" sz="2000" b="1" dirty="0">
                  <a:solidFill>
                    <a:srgbClr val="C00000"/>
                  </a:solidFill>
                  <a:latin typeface="Bodoni MT" pitchFamily="18" charset="0"/>
                </a:rPr>
                <a:t> 1 nm</a:t>
              </a:r>
              <a:endParaRPr lang="en-US" sz="2000" dirty="0">
                <a:latin typeface="Bodoni MT" pitchFamily="18" charset="0"/>
              </a:endParaRPr>
            </a:p>
          </p:txBody>
        </p:sp>
        <p:sp>
          <p:nvSpPr>
            <p:cNvPr id="84" name="Rectangle 83"/>
            <p:cNvSpPr/>
            <p:nvPr/>
          </p:nvSpPr>
          <p:spPr>
            <a:xfrm>
              <a:off x="3733800" y="1752600"/>
              <a:ext cx="2055371" cy="707886"/>
            </a:xfrm>
            <a:prstGeom prst="rect">
              <a:avLst/>
            </a:prstGeom>
          </p:spPr>
          <p:txBody>
            <a:bodyPr wrap="none">
              <a:spAutoFit/>
            </a:bodyPr>
            <a:lstStyle/>
            <a:p>
              <a:r>
                <a:rPr lang="en-US" sz="2000" dirty="0">
                  <a:latin typeface="Bodoni MT" pitchFamily="18" charset="0"/>
                </a:rPr>
                <a:t>Human DNA </a:t>
              </a:r>
            </a:p>
            <a:p>
              <a:r>
                <a:rPr lang="en-US" sz="2000" dirty="0">
                  <a:latin typeface="Bodoni MT" pitchFamily="18" charset="0"/>
                </a:rPr>
                <a:t>molecule </a:t>
              </a:r>
              <a:r>
                <a:rPr lang="en-US" sz="2000" dirty="0">
                  <a:latin typeface="Bodoni MT" pitchFamily="18" charset="0"/>
                  <a:cs typeface="Times New Roman" pitchFamily="18" charset="0"/>
                </a:rPr>
                <a:t>≈</a:t>
              </a:r>
              <a:r>
                <a:rPr lang="en-US" sz="2000" dirty="0">
                  <a:latin typeface="Bodoni MT" pitchFamily="18" charset="0"/>
                </a:rPr>
                <a:t> 2.5nm</a:t>
              </a:r>
              <a:endParaRPr lang="en-US" sz="2000" dirty="0"/>
            </a:p>
          </p:txBody>
        </p:sp>
        <p:sp>
          <p:nvSpPr>
            <p:cNvPr id="85" name="TextBox 84"/>
            <p:cNvSpPr txBox="1"/>
            <p:nvPr/>
          </p:nvSpPr>
          <p:spPr>
            <a:xfrm>
              <a:off x="762000" y="4419600"/>
              <a:ext cx="1627946" cy="349455"/>
            </a:xfrm>
            <a:prstGeom prst="rect">
              <a:avLst/>
            </a:prstGeom>
            <a:noFill/>
          </p:spPr>
          <p:txBody>
            <a:bodyPr wrap="none" rtlCol="0">
              <a:spAutoFit/>
            </a:bodyPr>
            <a:lstStyle/>
            <a:p>
              <a:pPr>
                <a:lnSpc>
                  <a:spcPct val="80000"/>
                </a:lnSpc>
                <a:buNone/>
              </a:pPr>
              <a:r>
                <a:rPr lang="en-US" sz="2000" dirty="0">
                  <a:latin typeface="Bodoni MT" pitchFamily="18" charset="0"/>
                </a:rPr>
                <a:t>Virus </a:t>
              </a:r>
              <a:r>
                <a:rPr lang="en-US" sz="2000" dirty="0">
                  <a:latin typeface="Bodoni MT" pitchFamily="18" charset="0"/>
                  <a:cs typeface="Times New Roman" pitchFamily="18" charset="0"/>
                </a:rPr>
                <a:t>≈</a:t>
              </a:r>
              <a:r>
                <a:rPr lang="en-US" sz="2000" dirty="0">
                  <a:latin typeface="Bodoni MT" pitchFamily="18" charset="0"/>
                </a:rPr>
                <a:t> 20nm</a:t>
              </a:r>
            </a:p>
          </p:txBody>
        </p:sp>
        <p:sp>
          <p:nvSpPr>
            <p:cNvPr id="86" name="TextBox 85"/>
            <p:cNvSpPr txBox="1"/>
            <p:nvPr/>
          </p:nvSpPr>
          <p:spPr>
            <a:xfrm>
              <a:off x="3048000" y="4724400"/>
              <a:ext cx="3366683" cy="400110"/>
            </a:xfrm>
            <a:prstGeom prst="rect">
              <a:avLst/>
            </a:prstGeom>
            <a:noFill/>
          </p:spPr>
          <p:txBody>
            <a:bodyPr wrap="square" rtlCol="0">
              <a:spAutoFit/>
            </a:bodyPr>
            <a:lstStyle/>
            <a:p>
              <a:r>
                <a:rPr lang="en-US" sz="2000" dirty="0">
                  <a:latin typeface="Bodoni MT" pitchFamily="18" charset="0"/>
                </a:rPr>
                <a:t>Bacteria </a:t>
              </a:r>
              <a:r>
                <a:rPr lang="en-US" sz="2000" dirty="0">
                  <a:latin typeface="Bodoni MT" pitchFamily="18" charset="0"/>
                  <a:cs typeface="Times New Roman" pitchFamily="18" charset="0"/>
                </a:rPr>
                <a:t>≈</a:t>
              </a:r>
              <a:r>
                <a:rPr lang="en-US" sz="2000" dirty="0">
                  <a:latin typeface="Bodoni MT" pitchFamily="18" charset="0"/>
                </a:rPr>
                <a:t> 1 micron (1000nm)</a:t>
              </a:r>
            </a:p>
          </p:txBody>
        </p:sp>
        <p:sp>
          <p:nvSpPr>
            <p:cNvPr id="87" name="TextBox 86"/>
            <p:cNvSpPr txBox="1"/>
            <p:nvPr/>
          </p:nvSpPr>
          <p:spPr>
            <a:xfrm>
              <a:off x="7086600" y="4419600"/>
              <a:ext cx="1624163" cy="595676"/>
            </a:xfrm>
            <a:prstGeom prst="rect">
              <a:avLst/>
            </a:prstGeom>
            <a:noFill/>
          </p:spPr>
          <p:txBody>
            <a:bodyPr wrap="none" rtlCol="0">
              <a:spAutoFit/>
            </a:bodyPr>
            <a:lstStyle/>
            <a:p>
              <a:pPr>
                <a:lnSpc>
                  <a:spcPct val="80000"/>
                </a:lnSpc>
                <a:buNone/>
              </a:pPr>
              <a:r>
                <a:rPr lang="en-US" sz="2000" dirty="0">
                  <a:latin typeface="Bodoni MT" pitchFamily="18" charset="0"/>
                </a:rPr>
                <a:t>Human  hair </a:t>
              </a:r>
            </a:p>
            <a:p>
              <a:pPr>
                <a:lnSpc>
                  <a:spcPct val="80000"/>
                </a:lnSpc>
                <a:buNone/>
              </a:pPr>
              <a:r>
                <a:rPr lang="en-US" sz="2000" dirty="0">
                  <a:latin typeface="Bodoni MT" pitchFamily="18" charset="0"/>
                  <a:cs typeface="Times New Roman" pitchFamily="18" charset="0"/>
                </a:rPr>
                <a:t>≈</a:t>
              </a:r>
              <a:r>
                <a:rPr lang="en-US" sz="2000" dirty="0">
                  <a:latin typeface="Bodoni MT" pitchFamily="18" charset="0"/>
                </a:rPr>
                <a:t> 10 microns</a:t>
              </a:r>
            </a:p>
          </p:txBody>
        </p:sp>
      </p:grpSp>
      <p:sp>
        <p:nvSpPr>
          <p:cNvPr id="2" name="Slide Number Placeholder 1">
            <a:extLst>
              <a:ext uri="{FF2B5EF4-FFF2-40B4-BE49-F238E27FC236}">
                <a16:creationId xmlns:a16="http://schemas.microsoft.com/office/drawing/2014/main" id="{CFE61387-AFFD-4CA5-81A3-64A233D93C56}"/>
              </a:ext>
            </a:extLst>
          </p:cNvPr>
          <p:cNvSpPr>
            <a:spLocks noGrp="1"/>
          </p:cNvSpPr>
          <p:nvPr>
            <p:ph type="sldNum" sz="quarter" idx="12"/>
          </p:nvPr>
        </p:nvSpPr>
        <p:spPr/>
        <p:txBody>
          <a:bodyPr/>
          <a:lstStyle/>
          <a:p>
            <a:fld id="{0C192B01-843B-4FBE-864E-4A2795C52AA9}"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ttp://www.textiletoday.com.bd/magazine_images/images/btt-2010-4/technical_note/self_cleaning.jpg"/>
          <p:cNvPicPr/>
          <p:nvPr/>
        </p:nvPicPr>
        <p:blipFill>
          <a:blip r:embed="rId2">
            <a:lum bright="-10000" contrast="20000"/>
          </a:blip>
          <a:srcRect l="20513"/>
          <a:stretch>
            <a:fillRect/>
          </a:stretch>
        </p:blipFill>
        <p:spPr bwMode="auto">
          <a:xfrm>
            <a:off x="381000" y="762000"/>
            <a:ext cx="6248400" cy="3276600"/>
          </a:xfrm>
          <a:prstGeom prst="rect">
            <a:avLst/>
          </a:prstGeom>
          <a:noFill/>
          <a:ln w="9525">
            <a:noFill/>
            <a:miter lim="800000"/>
            <a:headEnd/>
            <a:tailEnd/>
          </a:ln>
        </p:spPr>
      </p:pic>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8" name="Rectangle 2"/>
          <p:cNvSpPr txBox="1">
            <a:spLocks noChangeArrowheads="1"/>
          </p:cNvSpPr>
          <p:nvPr/>
        </p:nvSpPr>
        <p:spPr>
          <a:xfrm>
            <a:off x="457200" y="762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 Fabric which does not get dirty!</a:t>
            </a:r>
          </a:p>
        </p:txBody>
      </p:sp>
      <p:sp>
        <p:nvSpPr>
          <p:cNvPr id="16" name="Rectangle 15"/>
          <p:cNvSpPr/>
          <p:nvPr/>
        </p:nvSpPr>
        <p:spPr>
          <a:xfrm>
            <a:off x="609600" y="4057233"/>
            <a:ext cx="5334000" cy="2800767"/>
          </a:xfrm>
          <a:prstGeom prst="rect">
            <a:avLst/>
          </a:prstGeom>
        </p:spPr>
        <p:txBody>
          <a:bodyPr wrap="square">
            <a:spAutoFit/>
          </a:bodyPr>
          <a:lstStyle/>
          <a:p>
            <a:pPr lvl="0" algn="just">
              <a:buClr>
                <a:srgbClr val="800000"/>
              </a:buClr>
              <a:buFont typeface="Wingdings" pitchFamily="2" charset="2"/>
              <a:buChar char="v"/>
            </a:pPr>
            <a:r>
              <a:rPr lang="en-US" sz="2200" dirty="0">
                <a:solidFill>
                  <a:prstClr val="black"/>
                </a:solidFill>
                <a:latin typeface="Times New Roman" pitchFamily="18" charset="0"/>
                <a:cs typeface="Times New Roman" pitchFamily="18" charset="0"/>
              </a:rPr>
              <a:t>The water repellant property of fabrics is obtained by creating combination of micro and nano-whiskers with low surface energy.</a:t>
            </a:r>
          </a:p>
          <a:p>
            <a:pPr lvl="0" algn="just">
              <a:buClr>
                <a:srgbClr val="800000"/>
              </a:buClr>
              <a:buFont typeface="Wingdings" pitchFamily="2" charset="2"/>
              <a:buChar char="v"/>
            </a:pPr>
            <a:endParaRPr lang="en-US" sz="2200" dirty="0">
              <a:solidFill>
                <a:prstClr val="black"/>
              </a:solidFill>
              <a:latin typeface="Times New Roman" pitchFamily="18" charset="0"/>
              <a:cs typeface="Times New Roman" pitchFamily="18" charset="0"/>
            </a:endParaRPr>
          </a:p>
          <a:p>
            <a:pPr lvl="0" algn="just">
              <a:buClr>
                <a:srgbClr val="800000"/>
              </a:buClr>
              <a:buFont typeface="Wingdings" pitchFamily="2" charset="2"/>
              <a:buChar char="v"/>
            </a:pPr>
            <a:r>
              <a:rPr lang="en-US" sz="2200" dirty="0">
                <a:solidFill>
                  <a:prstClr val="black"/>
                </a:solidFill>
                <a:latin typeface="Times New Roman" pitchFamily="18" charset="0"/>
                <a:cs typeface="Times New Roman" pitchFamily="18" charset="0"/>
              </a:rPr>
              <a:t> These are generated by wax crystals in the range of size 10-3 for a typical cotton </a:t>
            </a:r>
            <a:r>
              <a:rPr lang="en-US" sz="2200" dirty="0" err="1">
                <a:solidFill>
                  <a:prstClr val="black"/>
                </a:solidFill>
                <a:latin typeface="Times New Roman" pitchFamily="18" charset="0"/>
                <a:cs typeface="Times New Roman" pitchFamily="18" charset="0"/>
              </a:rPr>
              <a:t>fibre</a:t>
            </a:r>
            <a:r>
              <a:rPr lang="en-US" sz="2200" dirty="0">
                <a:solidFill>
                  <a:prstClr val="black"/>
                </a:solidFill>
                <a:latin typeface="Times New Roman" pitchFamily="18" charset="0"/>
                <a:cs typeface="Times New Roman" pitchFamily="18" charset="0"/>
              </a:rPr>
              <a:t>, which are added to the fabric to create a peach fuzz effect. </a:t>
            </a:r>
          </a:p>
        </p:txBody>
      </p:sp>
      <p:sp>
        <p:nvSpPr>
          <p:cNvPr id="12" name="Rectangle 11"/>
          <p:cNvSpPr/>
          <p:nvPr/>
        </p:nvSpPr>
        <p:spPr>
          <a:xfrm>
            <a:off x="6477000" y="685800"/>
            <a:ext cx="2667000" cy="6186309"/>
          </a:xfrm>
          <a:prstGeom prst="rect">
            <a:avLst/>
          </a:prstGeom>
        </p:spPr>
        <p:txBody>
          <a:bodyPr wrap="square">
            <a:spAutoFit/>
          </a:bodyPr>
          <a:lstStyle/>
          <a:p>
            <a:pPr algn="just">
              <a:buClr>
                <a:srgbClr val="800000"/>
              </a:buClr>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This facilitates like a cushion of air on the fabric surface without lowering the strength of fabric. </a:t>
            </a:r>
          </a:p>
          <a:p>
            <a:pPr algn="just">
              <a:buClr>
                <a:srgbClr val="800000"/>
              </a:buClr>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When water hits on the surface of the fabric, it beads on the points of the whiskers. </a:t>
            </a:r>
          </a:p>
          <a:p>
            <a:pPr algn="just">
              <a:buClr>
                <a:srgbClr val="800000"/>
              </a:buClr>
              <a:buFont typeface="Wingdings" pitchFamily="2" charset="2"/>
              <a:buChar char="v"/>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 The beads compress the air in the cavities between the whiskers creating extra resistance. </a:t>
            </a:r>
          </a:p>
        </p:txBody>
      </p:sp>
      <p:sp>
        <p:nvSpPr>
          <p:cNvPr id="3" name="Slide Number Placeholder 2">
            <a:extLst>
              <a:ext uri="{FF2B5EF4-FFF2-40B4-BE49-F238E27FC236}">
                <a16:creationId xmlns:a16="http://schemas.microsoft.com/office/drawing/2014/main" id="{9079FF5D-1B98-4684-96FD-C1C3D17FF7A8}"/>
              </a:ext>
            </a:extLst>
          </p:cNvPr>
          <p:cNvSpPr>
            <a:spLocks noGrp="1"/>
          </p:cNvSpPr>
          <p:nvPr>
            <p:ph type="sldNum" sz="quarter" idx="12"/>
          </p:nvPr>
        </p:nvSpPr>
        <p:spPr/>
        <p:txBody>
          <a:bodyPr/>
          <a:lstStyle/>
          <a:p>
            <a:fld id="{0C192B01-843B-4FBE-864E-4A2795C52AA9}"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57200" y="838200"/>
            <a:ext cx="5105400" cy="3124200"/>
            <a:chOff x="457200" y="838200"/>
            <a:chExt cx="5105400" cy="3124200"/>
          </a:xfrm>
        </p:grpSpPr>
        <p:pic>
          <p:nvPicPr>
            <p:cNvPr id="18" name="Picture 17"/>
            <p:cNvPicPr/>
            <p:nvPr/>
          </p:nvPicPr>
          <p:blipFill>
            <a:blip r:embed="rId2"/>
            <a:srcRect l="19551" t="37037" r="18590" b="15954"/>
            <a:stretch>
              <a:fillRect/>
            </a:stretch>
          </p:blipFill>
          <p:spPr bwMode="auto">
            <a:xfrm>
              <a:off x="457200" y="838200"/>
              <a:ext cx="5105400" cy="3124200"/>
            </a:xfrm>
            <a:prstGeom prst="rect">
              <a:avLst/>
            </a:prstGeom>
            <a:noFill/>
            <a:ln w="9525">
              <a:noFill/>
              <a:miter lim="800000"/>
              <a:headEnd/>
              <a:tailEnd/>
            </a:ln>
          </p:spPr>
        </p:pic>
        <p:sp>
          <p:nvSpPr>
            <p:cNvPr id="19" name="Rectangle 18"/>
            <p:cNvSpPr/>
            <p:nvPr/>
          </p:nvSpPr>
          <p:spPr>
            <a:xfrm>
              <a:off x="1447800" y="914400"/>
              <a:ext cx="2895600" cy="461665"/>
            </a:xfrm>
            <a:prstGeom prst="rect">
              <a:avLst/>
            </a:prstGeom>
          </p:spPr>
          <p:txBody>
            <a:bodyPr wrap="square">
              <a:spAutoFit/>
            </a:bodyPr>
            <a:lstStyle/>
            <a:p>
              <a:r>
                <a:rPr lang="en-US" sz="1200" b="1" dirty="0">
                  <a:latin typeface="Times New Roman" pitchFamily="18" charset="0"/>
                  <a:cs typeface="Times New Roman" pitchFamily="18" charset="0"/>
                </a:rPr>
                <a:t>G3i's </a:t>
              </a:r>
              <a:r>
                <a:rPr lang="en-US" sz="1200" b="1" dirty="0" err="1">
                  <a:latin typeface="Times New Roman" pitchFamily="18" charset="0"/>
                  <a:cs typeface="Times New Roman" pitchFamily="18" charset="0"/>
                </a:rPr>
                <a:t>GreenShield</a:t>
              </a:r>
              <a:r>
                <a:rPr lang="en-US" sz="1200" b="1" dirty="0">
                  <a:latin typeface="Times New Roman" pitchFamily="18" charset="0"/>
                  <a:cs typeface="Times New Roman" pitchFamily="18" charset="0"/>
                </a:rPr>
                <a:t>™ multifunctional textile finishes</a:t>
              </a:r>
            </a:p>
          </p:txBody>
        </p:sp>
      </p:grpSp>
      <p:sp>
        <p:nvSpPr>
          <p:cNvPr id="522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22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9"/>
          <p:cNvGrpSpPr/>
          <p:nvPr/>
        </p:nvGrpSpPr>
        <p:grpSpPr>
          <a:xfrm>
            <a:off x="0" y="0"/>
            <a:ext cx="428627" cy="6857999"/>
            <a:chOff x="8715374" y="0"/>
            <a:chExt cx="428627" cy="6857999"/>
          </a:xfrm>
        </p:grpSpPr>
        <p:pic>
          <p:nvPicPr>
            <p:cNvPr id="10"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1"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3"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8" name="Rectangle 2"/>
          <p:cNvSpPr txBox="1">
            <a:spLocks noChangeArrowheads="1"/>
          </p:cNvSpPr>
          <p:nvPr/>
        </p:nvSpPr>
        <p:spPr>
          <a:xfrm>
            <a:off x="457200" y="76200"/>
            <a:ext cx="82296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Some nano products : Fabric which does not get dirty!</a:t>
            </a:r>
          </a:p>
        </p:txBody>
      </p:sp>
      <p:pic>
        <p:nvPicPr>
          <p:cNvPr id="17" name="Picture 16"/>
          <p:cNvPicPr/>
          <p:nvPr/>
        </p:nvPicPr>
        <p:blipFill>
          <a:blip r:embed="rId4">
            <a:lum bright="-10000" contrast="20000"/>
          </a:blip>
          <a:srcRect l="16026" t="12251" r="34776" b="5128"/>
          <a:stretch>
            <a:fillRect/>
          </a:stretch>
        </p:blipFill>
        <p:spPr bwMode="auto">
          <a:xfrm>
            <a:off x="762000" y="3962400"/>
            <a:ext cx="4495800" cy="2895600"/>
          </a:xfrm>
          <a:prstGeom prst="rect">
            <a:avLst/>
          </a:prstGeom>
          <a:noFill/>
          <a:ln w="9525">
            <a:noFill/>
            <a:miter lim="800000"/>
            <a:headEnd/>
            <a:tailEnd/>
          </a:ln>
        </p:spPr>
      </p:pic>
      <p:sp>
        <p:nvSpPr>
          <p:cNvPr id="12" name="Rectangle 11"/>
          <p:cNvSpPr/>
          <p:nvPr/>
        </p:nvSpPr>
        <p:spPr>
          <a:xfrm>
            <a:off x="5562600" y="457200"/>
            <a:ext cx="3200400" cy="1785104"/>
          </a:xfrm>
          <a:prstGeom prst="rect">
            <a:avLst/>
          </a:prstGeom>
        </p:spPr>
        <p:txBody>
          <a:bodyPr wrap="square">
            <a:spAutoFit/>
          </a:bodyPr>
          <a:lstStyle/>
          <a:p>
            <a:pPr algn="just">
              <a:buClr>
                <a:srgbClr val="800000"/>
              </a:buClr>
            </a:pPr>
            <a:endParaRPr lang="en-US" sz="2200" dirty="0">
              <a:latin typeface="Times New Roman" pitchFamily="18" charset="0"/>
              <a:cs typeface="Times New Roman" pitchFamily="18" charset="0"/>
            </a:endParaRPr>
          </a:p>
          <a:p>
            <a:pPr algn="just">
              <a:buClr>
                <a:srgbClr val="800000"/>
              </a:buClr>
              <a:buFont typeface="Wingdings" pitchFamily="2" charset="2"/>
              <a:buChar char="v"/>
            </a:pPr>
            <a:r>
              <a:rPr lang="en-US" sz="2200" dirty="0">
                <a:latin typeface="Times New Roman" pitchFamily="18" charset="0"/>
                <a:cs typeface="Times New Roman" pitchFamily="18" charset="0"/>
              </a:rPr>
              <a:t>In technical terms, the fabric has been rendered super-non </a:t>
            </a:r>
            <a:r>
              <a:rPr lang="en-US" sz="2200" dirty="0" err="1">
                <a:latin typeface="Times New Roman" pitchFamily="18" charset="0"/>
                <a:cs typeface="Times New Roman" pitchFamily="18" charset="0"/>
              </a:rPr>
              <a:t>wettable</a:t>
            </a:r>
            <a:r>
              <a:rPr lang="en-US" sz="2200" dirty="0">
                <a:latin typeface="Times New Roman" pitchFamily="18" charset="0"/>
                <a:cs typeface="Times New Roman" pitchFamily="18" charset="0"/>
              </a:rPr>
              <a:t> or super-hydrophobic </a:t>
            </a:r>
          </a:p>
        </p:txBody>
      </p:sp>
      <p:sp>
        <p:nvSpPr>
          <p:cNvPr id="21" name="Rectangle 20"/>
          <p:cNvSpPr/>
          <p:nvPr/>
        </p:nvSpPr>
        <p:spPr>
          <a:xfrm>
            <a:off x="5562600" y="2431971"/>
            <a:ext cx="3200400" cy="3816429"/>
          </a:xfrm>
          <a:prstGeom prst="rect">
            <a:avLst/>
          </a:prstGeom>
        </p:spPr>
        <p:txBody>
          <a:bodyPr wrap="square">
            <a:spAutoFit/>
          </a:bodyPr>
          <a:lstStyle/>
          <a:p>
            <a:pPr algn="just">
              <a:buClr>
                <a:srgbClr val="800000"/>
              </a:buClr>
              <a:buFont typeface="Wingdings" pitchFamily="2" charset="2"/>
              <a:buChar char="v"/>
            </a:pPr>
            <a:r>
              <a:rPr lang="en-US" sz="2200" dirty="0">
                <a:latin typeface="Times New Roman" pitchFamily="18" charset="0"/>
                <a:cs typeface="Times New Roman" pitchFamily="18" charset="0"/>
              </a:rPr>
              <a:t>The whiskers also create fewer points of contact for dirt. When water is applied to soiled fabric, the dirt adheres to the water far better than it adheres to the textile surface and is carried off with the water as it beads up and rolls off the surface of the fabric.</a:t>
            </a:r>
          </a:p>
        </p:txBody>
      </p:sp>
      <p:sp>
        <p:nvSpPr>
          <p:cNvPr id="3" name="Slide Number Placeholder 2">
            <a:extLst>
              <a:ext uri="{FF2B5EF4-FFF2-40B4-BE49-F238E27FC236}">
                <a16:creationId xmlns:a16="http://schemas.microsoft.com/office/drawing/2014/main" id="{F451E033-A5BC-4B7E-A6D5-D53C0BF7DD6E}"/>
              </a:ext>
            </a:extLst>
          </p:cNvPr>
          <p:cNvSpPr>
            <a:spLocks noGrp="1"/>
          </p:cNvSpPr>
          <p:nvPr>
            <p:ph type="sldNum" sz="quarter" idx="12"/>
          </p:nvPr>
        </p:nvSpPr>
        <p:spPr/>
        <p:txBody>
          <a:bodyPr/>
          <a:lstStyle/>
          <a:p>
            <a:fld id="{0C192B01-843B-4FBE-864E-4A2795C52AA9}"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6200" y="1106487"/>
            <a:ext cx="9067800" cy="5827713"/>
            <a:chOff x="76200" y="838200"/>
            <a:chExt cx="9067800" cy="5827713"/>
          </a:xfrm>
        </p:grpSpPr>
        <p:graphicFrame>
          <p:nvGraphicFramePr>
            <p:cNvPr id="11266" name="Object 2"/>
            <p:cNvGraphicFramePr>
              <a:graphicFrameLocks noChangeAspect="1"/>
            </p:cNvGraphicFramePr>
            <p:nvPr/>
          </p:nvGraphicFramePr>
          <p:xfrm>
            <a:off x="76200" y="2133600"/>
            <a:ext cx="1543050" cy="1828800"/>
          </p:xfrm>
          <a:graphic>
            <a:graphicData uri="http://schemas.openxmlformats.org/presentationml/2006/ole">
              <mc:AlternateContent xmlns:mc="http://schemas.openxmlformats.org/markup-compatibility/2006">
                <mc:Choice xmlns:v="urn:schemas-microsoft-com:vml" Requires="v">
                  <p:oleObj spid="_x0000_s65575" name="Image" r:id="rId4" imgW="11504762" imgH="13638095" progId="">
                    <p:embed/>
                  </p:oleObj>
                </mc:Choice>
                <mc:Fallback>
                  <p:oleObj name="Image" r:id="rId4" imgW="11504762" imgH="1363809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33600"/>
                          <a:ext cx="15430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8" name="Picture 4"/>
            <p:cNvPicPr>
              <a:picLocks noChangeAspect="1" noChangeArrowheads="1"/>
            </p:cNvPicPr>
            <p:nvPr/>
          </p:nvPicPr>
          <p:blipFill>
            <a:blip r:embed="rId6"/>
            <a:srcRect/>
            <a:stretch>
              <a:fillRect/>
            </a:stretch>
          </p:blipFill>
          <p:spPr bwMode="auto">
            <a:xfrm>
              <a:off x="1828800" y="857250"/>
              <a:ext cx="4343400" cy="3257550"/>
            </a:xfrm>
            <a:prstGeom prst="rect">
              <a:avLst/>
            </a:prstGeom>
            <a:ln>
              <a:noFill/>
            </a:ln>
            <a:effectLst>
              <a:outerShdw blurRad="292100" dist="139700" dir="2700000" algn="tl" rotWithShape="0">
                <a:srgbClr val="333333">
                  <a:alpha val="65000"/>
                </a:srgbClr>
              </a:outerShdw>
            </a:effectLst>
          </p:spPr>
        </p:pic>
        <p:pic>
          <p:nvPicPr>
            <p:cNvPr id="11269" name="Picture 5"/>
            <p:cNvPicPr>
              <a:picLocks noChangeAspect="1" noChangeArrowheads="1"/>
            </p:cNvPicPr>
            <p:nvPr/>
          </p:nvPicPr>
          <p:blipFill>
            <a:blip r:embed="rId7"/>
            <a:srcRect/>
            <a:stretch>
              <a:fillRect/>
            </a:stretch>
          </p:blipFill>
          <p:spPr bwMode="auto">
            <a:xfrm>
              <a:off x="5638800" y="2133600"/>
              <a:ext cx="3505200" cy="3189288"/>
            </a:xfrm>
            <a:prstGeom prst="rect">
              <a:avLst/>
            </a:prstGeom>
            <a:ln>
              <a:noFill/>
            </a:ln>
            <a:effectLst>
              <a:outerShdw blurRad="292100" dist="139700" dir="2700000" algn="tl" rotWithShape="0">
                <a:srgbClr val="333333">
                  <a:alpha val="65000"/>
                </a:srgbClr>
              </a:outerShdw>
            </a:effectLst>
          </p:spPr>
        </p:pic>
        <p:pic>
          <p:nvPicPr>
            <p:cNvPr id="11270" name="Picture 6"/>
            <p:cNvPicPr>
              <a:picLocks noChangeAspect="1" noChangeArrowheads="1"/>
            </p:cNvPicPr>
            <p:nvPr/>
          </p:nvPicPr>
          <p:blipFill>
            <a:blip r:embed="rId8">
              <a:lum bright="-30000" contrast="40000"/>
            </a:blip>
            <a:srcRect/>
            <a:stretch>
              <a:fillRect/>
            </a:stretch>
          </p:blipFill>
          <p:spPr bwMode="auto">
            <a:xfrm>
              <a:off x="2174875" y="4217988"/>
              <a:ext cx="1863725" cy="1954212"/>
            </a:xfrm>
            <a:prstGeom prst="rect">
              <a:avLst/>
            </a:prstGeom>
            <a:ln>
              <a:noFill/>
            </a:ln>
            <a:effectLst>
              <a:outerShdw blurRad="292100" dist="139700" dir="2700000" algn="tl" rotWithShape="0">
                <a:srgbClr val="333333">
                  <a:alpha val="65000"/>
                </a:srgbClr>
              </a:outerShdw>
            </a:effectLst>
          </p:spPr>
        </p:pic>
        <p:sp>
          <p:nvSpPr>
            <p:cNvPr id="11271" name="Text Box 7"/>
            <p:cNvSpPr txBox="1">
              <a:spLocks noChangeArrowheads="1"/>
            </p:cNvSpPr>
            <p:nvPr/>
          </p:nvSpPr>
          <p:spPr bwMode="auto">
            <a:xfrm>
              <a:off x="152400" y="4114800"/>
              <a:ext cx="1600200" cy="549275"/>
            </a:xfrm>
            <a:prstGeom prst="rect">
              <a:avLst/>
            </a:prstGeom>
            <a:noFill/>
            <a:ln w="9525">
              <a:noFill/>
              <a:miter lim="800000"/>
              <a:headEnd/>
              <a:tailEnd/>
            </a:ln>
          </p:spPr>
          <p:txBody>
            <a:bodyPr lIns="91408" tIns="45704" rIns="91408" bIns="45704">
              <a:spAutoFit/>
            </a:bodyPr>
            <a:lstStyle/>
            <a:p>
              <a:pPr>
                <a:spcBef>
                  <a:spcPct val="50000"/>
                </a:spcBef>
              </a:pPr>
              <a:r>
                <a:rPr lang="en-US" sz="1200" b="1">
                  <a:latin typeface="Times New Roman" pitchFamily="18" charset="0"/>
                </a:rPr>
                <a:t>Argon arc furnace</a:t>
              </a:r>
            </a:p>
            <a:p>
              <a:pPr>
                <a:spcBef>
                  <a:spcPct val="50000"/>
                </a:spcBef>
              </a:pPr>
              <a:r>
                <a:rPr lang="en-US" sz="1200" b="1">
                  <a:latin typeface="Times New Roman" pitchFamily="18" charset="0"/>
                </a:rPr>
                <a:t>(for bulk alloys)</a:t>
              </a:r>
            </a:p>
          </p:txBody>
        </p:sp>
        <p:sp>
          <p:nvSpPr>
            <p:cNvPr id="11272" name="Text Box 8"/>
            <p:cNvSpPr txBox="1">
              <a:spLocks noChangeArrowheads="1"/>
            </p:cNvSpPr>
            <p:nvPr/>
          </p:nvSpPr>
          <p:spPr bwMode="auto">
            <a:xfrm>
              <a:off x="5715000" y="5486400"/>
              <a:ext cx="3286125" cy="457200"/>
            </a:xfrm>
            <a:prstGeom prst="rect">
              <a:avLst/>
            </a:prstGeom>
            <a:noFill/>
            <a:ln w="9525">
              <a:noFill/>
              <a:miter lim="800000"/>
              <a:headEnd/>
              <a:tailEnd/>
            </a:ln>
          </p:spPr>
          <p:txBody>
            <a:bodyPr wrap="none" lIns="91408" tIns="45704" rIns="91408" bIns="45704">
              <a:spAutoFit/>
            </a:bodyPr>
            <a:lstStyle/>
            <a:p>
              <a:r>
                <a:rPr lang="en-US" sz="1200" b="1">
                  <a:latin typeface="Times New Roman" pitchFamily="18" charset="0"/>
                </a:rPr>
                <a:t>Electron Beam Gun / Thermal evaporation unit</a:t>
              </a:r>
            </a:p>
            <a:p>
              <a:r>
                <a:rPr lang="en-US" sz="1200" b="1">
                  <a:latin typeface="Times New Roman" pitchFamily="18" charset="0"/>
                </a:rPr>
                <a:t>(for films/multilayers)</a:t>
              </a:r>
            </a:p>
          </p:txBody>
        </p:sp>
        <p:sp>
          <p:nvSpPr>
            <p:cNvPr id="11273" name="Text Box 9"/>
            <p:cNvSpPr txBox="1">
              <a:spLocks noChangeArrowheads="1"/>
            </p:cNvSpPr>
            <p:nvPr/>
          </p:nvSpPr>
          <p:spPr bwMode="auto">
            <a:xfrm>
              <a:off x="6172200" y="838200"/>
              <a:ext cx="2439988" cy="457200"/>
            </a:xfrm>
            <a:prstGeom prst="rect">
              <a:avLst/>
            </a:prstGeom>
            <a:noFill/>
            <a:ln w="9525">
              <a:noFill/>
              <a:miter lim="800000"/>
              <a:headEnd/>
              <a:tailEnd/>
            </a:ln>
          </p:spPr>
          <p:txBody>
            <a:bodyPr wrap="none" lIns="91408" tIns="45704" rIns="91408" bIns="45704">
              <a:spAutoFit/>
            </a:bodyPr>
            <a:lstStyle/>
            <a:p>
              <a:r>
                <a:rPr lang="en-US" sz="1200" b="1" dirty="0" err="1">
                  <a:latin typeface="Times New Roman" pitchFamily="18" charset="0"/>
                </a:rPr>
                <a:t>Spex</a:t>
              </a:r>
              <a:r>
                <a:rPr lang="en-US" sz="1200" b="1" dirty="0">
                  <a:latin typeface="Times New Roman" pitchFamily="18" charset="0"/>
                </a:rPr>
                <a:t> 8000 M High energy ball mill</a:t>
              </a:r>
            </a:p>
            <a:p>
              <a:r>
                <a:rPr lang="en-US" sz="1200" b="1" dirty="0">
                  <a:latin typeface="Times New Roman" pitchFamily="18" charset="0"/>
                </a:rPr>
                <a:t>(nano samples by milling/alloying)</a:t>
              </a:r>
            </a:p>
          </p:txBody>
        </p:sp>
        <p:sp>
          <p:nvSpPr>
            <p:cNvPr id="11274" name="Text Box 10"/>
            <p:cNvSpPr txBox="1">
              <a:spLocks noChangeArrowheads="1"/>
            </p:cNvSpPr>
            <p:nvPr/>
          </p:nvSpPr>
          <p:spPr bwMode="auto">
            <a:xfrm>
              <a:off x="1371600" y="6172200"/>
              <a:ext cx="3340100" cy="493713"/>
            </a:xfrm>
            <a:prstGeom prst="rect">
              <a:avLst/>
            </a:prstGeom>
            <a:noFill/>
            <a:ln w="9525">
              <a:noFill/>
              <a:miter lim="800000"/>
              <a:headEnd/>
              <a:tailEnd/>
            </a:ln>
          </p:spPr>
          <p:txBody>
            <a:bodyPr wrap="none" lIns="91408" tIns="45704" rIns="91408" bIns="45704">
              <a:spAutoFit/>
            </a:bodyPr>
            <a:lstStyle/>
            <a:p>
              <a:pPr>
                <a:spcBef>
                  <a:spcPct val="20000"/>
                </a:spcBef>
              </a:pPr>
              <a:r>
                <a:rPr lang="en-US" sz="1200" b="1" dirty="0">
                  <a:latin typeface="Times New Roman" pitchFamily="18" charset="0"/>
                </a:rPr>
                <a:t>Magnetic stirrer with heater, muffle furnace etc.</a:t>
              </a:r>
            </a:p>
            <a:p>
              <a:pPr>
                <a:spcBef>
                  <a:spcPct val="20000"/>
                </a:spcBef>
              </a:pPr>
              <a:r>
                <a:rPr lang="en-US" sz="1200" b="1" dirty="0">
                  <a:latin typeface="Times New Roman" pitchFamily="18" charset="0"/>
                </a:rPr>
                <a:t>(chemical preparation route + annealing)</a:t>
              </a:r>
            </a:p>
          </p:txBody>
        </p:sp>
      </p:grpSp>
      <p:sp>
        <p:nvSpPr>
          <p:cNvPr id="12" name="Rectangle 2"/>
          <p:cNvSpPr txBox="1">
            <a:spLocks noChangeArrowheads="1"/>
          </p:cNvSpPr>
          <p:nvPr/>
        </p:nvSpPr>
        <p:spPr>
          <a:xfrm>
            <a:off x="381000" y="0"/>
            <a:ext cx="8763000" cy="838200"/>
          </a:xfrm>
          <a:prstGeom prst="rect">
            <a:avLst/>
          </a:prstGeom>
        </p:spPr>
        <p:txBody>
          <a:bodyPr vert="horz" lIns="91440" tIns="45720" rIns="91440" bIns="45720" rtlCol="0" anchor="ctr">
            <a:normAutofit fontScale="67500" lnSpcReduction="200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rPr>
              <a:t>Facilities for Sample Preparation </a:t>
            </a:r>
            <a:br>
              <a:rPr lang="en-US" sz="4400" kern="0" dirty="0">
                <a:solidFill>
                  <a:srgbClr val="990033"/>
                </a:solidFill>
                <a:effectLst>
                  <a:outerShdw blurRad="38100" dist="38100" dir="2700000" algn="tl">
                    <a:srgbClr val="000000">
                      <a:alpha val="43137"/>
                    </a:srgbClr>
                  </a:outerShdw>
                </a:effectLst>
                <a:latin typeface="Book Antiqua" pitchFamily="18" charset="0"/>
              </a:rPr>
            </a:br>
            <a:r>
              <a:rPr lang="en-US" sz="4400" kern="0" dirty="0">
                <a:solidFill>
                  <a:srgbClr val="990033"/>
                </a:solidFill>
                <a:effectLst>
                  <a:outerShdw blurRad="38100" dist="38100" dir="2700000" algn="tl">
                    <a:srgbClr val="000000">
                      <a:alpha val="43137"/>
                    </a:srgbClr>
                  </a:outerShdw>
                </a:effectLst>
                <a:latin typeface="Book Antiqua" pitchFamily="18" charset="0"/>
              </a:rPr>
              <a:t> at Department of Physics, MLSU, Udaipur</a:t>
            </a:r>
          </a:p>
        </p:txBody>
      </p:sp>
      <p:sp>
        <p:nvSpPr>
          <p:cNvPr id="2" name="Slide Number Placeholder 1">
            <a:extLst>
              <a:ext uri="{FF2B5EF4-FFF2-40B4-BE49-F238E27FC236}">
                <a16:creationId xmlns:a16="http://schemas.microsoft.com/office/drawing/2014/main" id="{F7E09902-036D-42AB-B814-99285882F2ED}"/>
              </a:ext>
            </a:extLst>
          </p:cNvPr>
          <p:cNvSpPr>
            <a:spLocks noGrp="1"/>
          </p:cNvSpPr>
          <p:nvPr>
            <p:ph type="sldNum" sz="quarter" idx="12"/>
          </p:nvPr>
        </p:nvSpPr>
        <p:spPr/>
        <p:txBody>
          <a:bodyPr/>
          <a:lstStyle/>
          <a:p>
            <a:fld id="{0C192B01-843B-4FBE-864E-4A2795C52AA9}"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685800" y="1033463"/>
            <a:ext cx="7748588" cy="4757737"/>
          </a:xfrm>
          <a:prstGeom prst="rect">
            <a:avLst/>
          </a:prstGeom>
          <a:ln>
            <a:noFill/>
          </a:ln>
          <a:effectLst>
            <a:outerShdw blurRad="292100" dist="139700" dir="2700000" algn="tl" rotWithShape="0">
              <a:srgbClr val="333333">
                <a:alpha val="65000"/>
              </a:srgbClr>
            </a:outerShdw>
          </a:effectLst>
        </p:spPr>
      </p:pic>
      <p:sp>
        <p:nvSpPr>
          <p:cNvPr id="31747" name="Text Box 3"/>
          <p:cNvSpPr txBox="1">
            <a:spLocks noChangeArrowheads="1"/>
          </p:cNvSpPr>
          <p:nvPr/>
        </p:nvSpPr>
        <p:spPr bwMode="auto">
          <a:xfrm>
            <a:off x="2838450" y="371475"/>
            <a:ext cx="4288289" cy="553966"/>
          </a:xfrm>
          <a:prstGeom prst="rect">
            <a:avLst/>
          </a:prstGeom>
          <a:noFill/>
          <a:ln w="9525">
            <a:noFill/>
            <a:miter lim="800000"/>
            <a:headEnd/>
            <a:tailEnd/>
          </a:ln>
        </p:spPr>
        <p:txBody>
          <a:bodyPr wrap="none" lIns="91408" tIns="45704" rIns="91408" bIns="45704">
            <a:spAutoFit/>
          </a:bodyPr>
          <a:lstStyle/>
          <a:p>
            <a:r>
              <a:rPr lang="en-US" sz="3000" kern="0" dirty="0">
                <a:solidFill>
                  <a:srgbClr val="990033"/>
                </a:solidFill>
                <a:effectLst>
                  <a:outerShdw blurRad="38100" dist="38100" dir="2700000" algn="tl">
                    <a:srgbClr val="000000">
                      <a:alpha val="43137"/>
                    </a:srgbClr>
                  </a:outerShdw>
                </a:effectLst>
                <a:latin typeface="Book Antiqua" pitchFamily="18" charset="0"/>
              </a:rPr>
              <a:t>Sample Preparation Lab</a:t>
            </a:r>
          </a:p>
        </p:txBody>
      </p:sp>
      <p:sp>
        <p:nvSpPr>
          <p:cNvPr id="2" name="Slide Number Placeholder 1">
            <a:extLst>
              <a:ext uri="{FF2B5EF4-FFF2-40B4-BE49-F238E27FC236}">
                <a16:creationId xmlns:a16="http://schemas.microsoft.com/office/drawing/2014/main" id="{E4B2818C-84AF-44EE-A9FF-40B43832E35F}"/>
              </a:ext>
            </a:extLst>
          </p:cNvPr>
          <p:cNvSpPr>
            <a:spLocks noGrp="1"/>
          </p:cNvSpPr>
          <p:nvPr>
            <p:ph type="sldNum" sz="quarter" idx="12"/>
          </p:nvPr>
        </p:nvSpPr>
        <p:spPr/>
        <p:txBody>
          <a:bodyPr/>
          <a:lstStyle/>
          <a:p>
            <a:fld id="{0C192B01-843B-4FBE-864E-4A2795C52AA9}"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1524000" y="228600"/>
            <a:ext cx="6276012" cy="1015630"/>
          </a:xfrm>
          <a:prstGeom prst="rect">
            <a:avLst/>
          </a:prstGeom>
          <a:noFill/>
          <a:ln w="9525">
            <a:noFill/>
            <a:miter lim="800000"/>
            <a:headEnd/>
            <a:tailEnd/>
          </a:ln>
        </p:spPr>
        <p:txBody>
          <a:bodyPr wrap="none" lIns="91408" tIns="45704" rIns="91408" bIns="45704">
            <a:spAutoFit/>
          </a:bodyPr>
          <a:lstStyle/>
          <a:p>
            <a:pPr algn="ctr"/>
            <a:r>
              <a:rPr lang="en-US" sz="3000" kern="0" dirty="0">
                <a:solidFill>
                  <a:srgbClr val="990033"/>
                </a:solidFill>
                <a:effectLst>
                  <a:outerShdw blurRad="38100" dist="38100" dir="2700000" algn="tl">
                    <a:srgbClr val="000000">
                      <a:alpha val="43137"/>
                    </a:srgbClr>
                  </a:outerShdw>
                </a:effectLst>
                <a:latin typeface="Book Antiqua" pitchFamily="18" charset="0"/>
              </a:rPr>
              <a:t>Characterization</a:t>
            </a:r>
          </a:p>
          <a:p>
            <a:pPr algn="ctr"/>
            <a:r>
              <a:rPr lang="en-US" sz="3000" kern="0" dirty="0">
                <a:solidFill>
                  <a:srgbClr val="990033"/>
                </a:solidFill>
                <a:effectLst>
                  <a:outerShdw blurRad="38100" dist="38100" dir="2700000" algn="tl">
                    <a:srgbClr val="000000">
                      <a:alpha val="43137"/>
                    </a:srgbClr>
                  </a:outerShdw>
                </a:effectLst>
                <a:latin typeface="Book Antiqua" pitchFamily="18" charset="0"/>
              </a:rPr>
              <a:t>X-ray diffraction- structure and size</a:t>
            </a:r>
          </a:p>
        </p:txBody>
      </p:sp>
      <p:grpSp>
        <p:nvGrpSpPr>
          <p:cNvPr id="2" name="Group 6"/>
          <p:cNvGrpSpPr>
            <a:grpSpLocks/>
          </p:cNvGrpSpPr>
          <p:nvPr/>
        </p:nvGrpSpPr>
        <p:grpSpPr bwMode="auto">
          <a:xfrm>
            <a:off x="685800" y="1981200"/>
            <a:ext cx="7935912" cy="4076700"/>
            <a:chOff x="425" y="768"/>
            <a:chExt cx="4999" cy="2568"/>
          </a:xfrm>
        </p:grpSpPr>
        <p:pic>
          <p:nvPicPr>
            <p:cNvPr id="32772" name="Picture 2"/>
            <p:cNvPicPr>
              <a:picLocks noChangeAspect="1" noChangeArrowheads="1"/>
            </p:cNvPicPr>
            <p:nvPr/>
          </p:nvPicPr>
          <p:blipFill>
            <a:blip r:embed="rId3">
              <a:lum bright="10000" contrast="40000"/>
            </a:blip>
            <a:srcRect/>
            <a:stretch>
              <a:fillRect/>
            </a:stretch>
          </p:blipFill>
          <p:spPr bwMode="auto">
            <a:xfrm>
              <a:off x="425" y="768"/>
              <a:ext cx="4999" cy="2568"/>
            </a:xfrm>
            <a:prstGeom prst="rect">
              <a:avLst/>
            </a:prstGeom>
            <a:ln>
              <a:noFill/>
            </a:ln>
            <a:effectLst>
              <a:outerShdw blurRad="292100" dist="139700" dir="2700000" algn="tl" rotWithShape="0">
                <a:srgbClr val="333333">
                  <a:alpha val="65000"/>
                </a:srgbClr>
              </a:outerShdw>
            </a:effectLst>
          </p:spPr>
        </p:pic>
        <p:pic>
          <p:nvPicPr>
            <p:cNvPr id="32773" name="Picture 4"/>
            <p:cNvPicPr>
              <a:picLocks noChangeAspect="1" noChangeArrowheads="1"/>
            </p:cNvPicPr>
            <p:nvPr/>
          </p:nvPicPr>
          <p:blipFill>
            <a:blip r:embed="rId4">
              <a:lum bright="10000" contrast="40000"/>
            </a:blip>
            <a:srcRect/>
            <a:stretch>
              <a:fillRect/>
            </a:stretch>
          </p:blipFill>
          <p:spPr bwMode="auto">
            <a:xfrm>
              <a:off x="432" y="768"/>
              <a:ext cx="1001" cy="1104"/>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79F7DC25-78D6-4889-8B30-E9BF9B6106D2}"/>
              </a:ext>
            </a:extLst>
          </p:cNvPr>
          <p:cNvSpPr>
            <a:spLocks noGrp="1"/>
          </p:cNvSpPr>
          <p:nvPr>
            <p:ph type="sldNum" sz="quarter" idx="12"/>
          </p:nvPr>
        </p:nvSpPr>
        <p:spPr/>
        <p:txBody>
          <a:bodyPr/>
          <a:lstStyle/>
          <a:p>
            <a:fld id="{0C192B01-843B-4FBE-864E-4A2795C52AA9}"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FC40AA-839B-4120-A84B-7CBAAD45BD4C}"/>
              </a:ext>
            </a:extLst>
          </p:cNvPr>
          <p:cNvSpPr>
            <a:spLocks noGrp="1"/>
          </p:cNvSpPr>
          <p:nvPr>
            <p:ph type="sldNum" sz="quarter" idx="12"/>
          </p:nvPr>
        </p:nvSpPr>
        <p:spPr/>
        <p:txBody>
          <a:bodyPr/>
          <a:lstStyle/>
          <a:p>
            <a:fld id="{0C192B01-843B-4FBE-864E-4A2795C52AA9}" type="slidenum">
              <a:rPr lang="en-US" smtClean="0"/>
              <a:pPr/>
              <a:t>35</a:t>
            </a:fld>
            <a:endParaRPr lang="en-US"/>
          </a:p>
        </p:txBody>
      </p:sp>
    </p:spTree>
    <p:extLst>
      <p:ext uri="{BB962C8B-B14F-4D97-AF65-F5344CB8AC3E}">
        <p14:creationId xmlns:p14="http://schemas.microsoft.com/office/powerpoint/2010/main" val="2856505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p:cNvPicPr>
            <a:picLocks noChangeAspect="1" noChangeArrowheads="1"/>
          </p:cNvPicPr>
          <p:nvPr/>
        </p:nvPicPr>
        <p:blipFill>
          <a:blip r:embed="rId2">
            <a:lum bright="-20000" contrast="40000"/>
          </a:blip>
          <a:srcRect t="21649" r="1970" b="12076"/>
          <a:stretch>
            <a:fillRect/>
          </a:stretch>
        </p:blipFill>
        <p:spPr bwMode="auto">
          <a:xfrm>
            <a:off x="304801" y="990600"/>
            <a:ext cx="8839200" cy="5867400"/>
          </a:xfrm>
          <a:prstGeom prst="rect">
            <a:avLst/>
          </a:prstGeom>
          <a:noFill/>
          <a:ln w="9525">
            <a:noFill/>
            <a:miter lim="800000"/>
            <a:headEnd/>
            <a:tailEnd/>
          </a:ln>
        </p:spPr>
      </p:pic>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3">
              <a:lum contrast="10000"/>
            </a:blip>
            <a:srcRect/>
            <a:stretch>
              <a:fillRect/>
            </a:stretch>
          </p:blipFill>
          <p:spPr bwMode="auto">
            <a:xfrm rot="5400000">
              <a:off x="7619999" y="5333999"/>
              <a:ext cx="2619375" cy="428626"/>
            </a:xfrm>
            <a:prstGeom prst="rect">
              <a:avLst/>
            </a:prstGeom>
            <a:noFill/>
          </p:spPr>
        </p:pic>
      </p:grpSp>
      <p:sp>
        <p:nvSpPr>
          <p:cNvPr id="11" name="Rectangle 2"/>
          <p:cNvSpPr>
            <a:spLocks noGrp="1" noChangeArrowheads="1"/>
          </p:cNvSpPr>
          <p:nvPr>
            <p:ph type="title"/>
          </p:nvPr>
        </p:nvSpPr>
        <p:spPr>
          <a:xfrm>
            <a:off x="457200" y="152400"/>
            <a:ext cx="8229600" cy="1143000"/>
          </a:xfrm>
          <a:prstGeom prst="rect">
            <a:avLst/>
          </a:prstGeom>
        </p:spPr>
        <p:txBody>
          <a:bodyPr>
            <a:normAutofit fontScale="90000"/>
          </a:bodyPr>
          <a:lstStyle/>
          <a:p>
            <a:pPr lvl="0" algn="l">
              <a:spcBef>
                <a:spcPts val="0"/>
              </a:spcBef>
            </a:pPr>
            <a:r>
              <a:rPr kumimoji="0" lang="en-US" b="0"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onstantia" pitchFamily="18" charset="0"/>
              </a:rPr>
              <a:t>Length Scales : comparison of sizes</a:t>
            </a:r>
          </a:p>
        </p:txBody>
      </p:sp>
      <p:sp>
        <p:nvSpPr>
          <p:cNvPr id="3" name="Slide Number Placeholder 2">
            <a:extLst>
              <a:ext uri="{FF2B5EF4-FFF2-40B4-BE49-F238E27FC236}">
                <a16:creationId xmlns:a16="http://schemas.microsoft.com/office/drawing/2014/main" id="{B763DA3C-8128-4FEE-8417-F268136C99B1}"/>
              </a:ext>
            </a:extLst>
          </p:cNvPr>
          <p:cNvSpPr>
            <a:spLocks noGrp="1"/>
          </p:cNvSpPr>
          <p:nvPr>
            <p:ph type="sldNum" sz="quarter" idx="12"/>
          </p:nvPr>
        </p:nvSpPr>
        <p:spPr/>
        <p:txBody>
          <a:bodyPr/>
          <a:lstStyle/>
          <a:p>
            <a:fld id="{0C192B01-843B-4FBE-864E-4A2795C52AA9}"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1" name="Rectangle 2"/>
          <p:cNvSpPr>
            <a:spLocks noGrp="1" noChangeArrowheads="1"/>
          </p:cNvSpPr>
          <p:nvPr>
            <p:ph type="title"/>
          </p:nvPr>
        </p:nvSpPr>
        <p:spPr>
          <a:xfrm>
            <a:off x="457200" y="152400"/>
            <a:ext cx="8229600" cy="1143000"/>
          </a:xfrm>
          <a:prstGeom prst="rect">
            <a:avLst/>
          </a:prstGeom>
        </p:spPr>
        <p:txBody>
          <a:bodyPr>
            <a:normAutofit/>
          </a:bodyPr>
          <a:lstStyle/>
          <a:p>
            <a:pPr lvl="0" algn="l">
              <a:spcBef>
                <a:spcPts val="0"/>
              </a:spcBef>
            </a:pPr>
            <a:r>
              <a:rPr kumimoji="0" lang="en-US" b="0" i="0" u="none" strike="noStrike" kern="0" cap="none" spc="0" normalizeH="0" baseline="0" noProof="0" dirty="0">
                <a:ln>
                  <a:noFill/>
                </a:ln>
                <a:solidFill>
                  <a:srgbClr val="990033"/>
                </a:solidFill>
                <a:effectLst>
                  <a:outerShdw blurRad="38100" dist="38100" dir="2700000" algn="tl">
                    <a:srgbClr val="000000">
                      <a:alpha val="43137"/>
                    </a:srgbClr>
                  </a:outerShdw>
                </a:effectLst>
                <a:uLnTx/>
                <a:uFillTx/>
                <a:latin typeface="Constantia" pitchFamily="18" charset="0"/>
              </a:rPr>
              <a:t>What is Nanotechnology?</a:t>
            </a:r>
          </a:p>
        </p:txBody>
      </p:sp>
      <p:sp>
        <p:nvSpPr>
          <p:cNvPr id="9" name="Rectangle 7"/>
          <p:cNvSpPr>
            <a:spLocks noChangeArrowheads="1"/>
          </p:cNvSpPr>
          <p:nvPr/>
        </p:nvSpPr>
        <p:spPr bwMode="auto">
          <a:xfrm>
            <a:off x="533400" y="3886200"/>
            <a:ext cx="8229600" cy="2590800"/>
          </a:xfrm>
          <a:prstGeom prst="rect">
            <a:avLst/>
          </a:prstGeom>
          <a:noFill/>
          <a:ln w="38100">
            <a:noFill/>
            <a:miter lim="800000"/>
            <a:headEnd/>
            <a:tailEnd/>
          </a:ln>
          <a:effectLst/>
        </p:spPr>
        <p:txBody>
          <a:bodyPr/>
          <a:lstStyle/>
          <a:p>
            <a:pPr marL="469900" indent="-469900" eaLnBrk="1" hangingPunct="1">
              <a:lnSpc>
                <a:spcPct val="80000"/>
              </a:lnSpc>
              <a:spcBef>
                <a:spcPct val="20000"/>
              </a:spcBef>
              <a:buClr>
                <a:schemeClr val="bg2"/>
              </a:buClr>
              <a:buSzPct val="70000"/>
              <a:buFont typeface="Wingdings" pitchFamily="2" charset="2"/>
              <a:buNone/>
            </a:pPr>
            <a:endParaRPr lang="en-US" sz="2200" i="1" dirty="0">
              <a:latin typeface="Georgia" pitchFamily="18" charset="0"/>
            </a:endParaRPr>
          </a:p>
          <a:p>
            <a:pPr marL="469900" indent="-469900" eaLnBrk="1" hangingPunct="1">
              <a:lnSpc>
                <a:spcPct val="80000"/>
              </a:lnSpc>
              <a:spcBef>
                <a:spcPct val="20000"/>
              </a:spcBef>
              <a:buClr>
                <a:schemeClr val="bg2"/>
              </a:buClr>
              <a:buSzPct val="70000"/>
              <a:buFont typeface="Wingdings" pitchFamily="2" charset="2"/>
              <a:buNone/>
            </a:pPr>
            <a:r>
              <a:rPr lang="en-US" sz="2200" u="sng" dirty="0">
                <a:effectLst>
                  <a:outerShdw blurRad="38100" dist="38100" dir="2700000" algn="tl">
                    <a:srgbClr val="000000">
                      <a:alpha val="43137"/>
                    </a:srgbClr>
                  </a:outerShdw>
                </a:effectLst>
                <a:latin typeface="Georgia" pitchFamily="18" charset="0"/>
              </a:rPr>
              <a:t>Two Nominal Approaches:</a:t>
            </a:r>
          </a:p>
          <a:p>
            <a:pPr marL="469900" indent="-469900" eaLnBrk="1" hangingPunct="1">
              <a:lnSpc>
                <a:spcPct val="80000"/>
              </a:lnSpc>
              <a:spcBef>
                <a:spcPct val="20000"/>
              </a:spcBef>
              <a:buClr>
                <a:schemeClr val="bg2"/>
              </a:buClr>
              <a:buSzPct val="70000"/>
              <a:buFont typeface="Wingdings" pitchFamily="2" charset="2"/>
              <a:buNone/>
            </a:pPr>
            <a:endParaRPr lang="en-US" sz="2200" u="sng" dirty="0">
              <a:latin typeface="Georgia" pitchFamily="18" charset="0"/>
            </a:endParaRPr>
          </a:p>
          <a:p>
            <a:pPr marL="469900" indent="-469900" eaLnBrk="1" hangingPunct="1">
              <a:lnSpc>
                <a:spcPct val="80000"/>
              </a:lnSpc>
              <a:spcBef>
                <a:spcPct val="20000"/>
              </a:spcBef>
              <a:buClr>
                <a:schemeClr val="bg2"/>
              </a:buClr>
              <a:buSzPct val="70000"/>
              <a:buFont typeface="Wingdings" pitchFamily="2" charset="2"/>
              <a:buNone/>
            </a:pPr>
            <a:r>
              <a:rPr lang="en-US" sz="2200" dirty="0">
                <a:latin typeface="Georgia" pitchFamily="18" charset="0"/>
              </a:rPr>
              <a:t> </a:t>
            </a:r>
            <a:r>
              <a:rPr lang="en-US" sz="2200" b="1" i="1" dirty="0">
                <a:solidFill>
                  <a:srgbClr val="996600"/>
                </a:solidFill>
                <a:latin typeface="Georgia" pitchFamily="18" charset="0"/>
              </a:rPr>
              <a:t>Top down:</a:t>
            </a:r>
            <a:r>
              <a:rPr lang="en-US" sz="2200" i="1" dirty="0">
                <a:latin typeface="Georgia" pitchFamily="18" charset="0"/>
              </a:rPr>
              <a:t> </a:t>
            </a:r>
            <a:r>
              <a:rPr lang="en-US" sz="2200" dirty="0">
                <a:latin typeface="Georgia" pitchFamily="18" charset="0"/>
              </a:rPr>
              <a:t>Starting from a big structure and chipping away </a:t>
            </a:r>
            <a:r>
              <a:rPr lang="en-US" sz="2200" dirty="0" err="1">
                <a:latin typeface="Georgia" pitchFamily="18" charset="0"/>
              </a:rPr>
              <a:t>eg</a:t>
            </a:r>
            <a:r>
              <a:rPr lang="en-US" sz="2200" dirty="0">
                <a:latin typeface="Georgia" pitchFamily="18" charset="0"/>
              </a:rPr>
              <a:t>. 	           Milling, etching, rolling, dispersion</a:t>
            </a:r>
          </a:p>
          <a:p>
            <a:pPr marL="469900" indent="-469900" eaLnBrk="1" hangingPunct="1">
              <a:lnSpc>
                <a:spcPct val="80000"/>
              </a:lnSpc>
              <a:spcBef>
                <a:spcPct val="20000"/>
              </a:spcBef>
              <a:buClr>
                <a:schemeClr val="bg2"/>
              </a:buClr>
              <a:buSzPct val="70000"/>
              <a:buFont typeface="Wingdings" pitchFamily="2" charset="2"/>
              <a:buNone/>
            </a:pPr>
            <a:endParaRPr lang="en-US" sz="2200" dirty="0">
              <a:latin typeface="Georgia" pitchFamily="18" charset="0"/>
            </a:endParaRPr>
          </a:p>
          <a:p>
            <a:pPr marL="469900" indent="-469900" eaLnBrk="1" hangingPunct="1">
              <a:lnSpc>
                <a:spcPct val="80000"/>
              </a:lnSpc>
              <a:spcBef>
                <a:spcPct val="20000"/>
              </a:spcBef>
              <a:buClr>
                <a:schemeClr val="bg2"/>
              </a:buClr>
              <a:buSzPct val="70000"/>
              <a:buFont typeface="Wingdings" pitchFamily="2" charset="2"/>
              <a:buNone/>
            </a:pPr>
            <a:r>
              <a:rPr lang="en-US" sz="2200" b="1" i="1" dirty="0">
                <a:solidFill>
                  <a:srgbClr val="996600"/>
                </a:solidFill>
                <a:latin typeface="Georgia" pitchFamily="18" charset="0"/>
              </a:rPr>
              <a:t>Bottom up:</a:t>
            </a:r>
            <a:r>
              <a:rPr lang="en-US" sz="2200" i="1" dirty="0">
                <a:latin typeface="Georgia" pitchFamily="18" charset="0"/>
              </a:rPr>
              <a:t> </a:t>
            </a:r>
            <a:r>
              <a:rPr lang="en-US" sz="2200" dirty="0">
                <a:latin typeface="Georgia" pitchFamily="18" charset="0"/>
              </a:rPr>
              <a:t>building atom-by-atom or molecule-by-molecule</a:t>
            </a:r>
          </a:p>
          <a:p>
            <a:pPr marL="469900" indent="-469900" eaLnBrk="1" hangingPunct="1">
              <a:lnSpc>
                <a:spcPct val="80000"/>
              </a:lnSpc>
              <a:spcBef>
                <a:spcPct val="20000"/>
              </a:spcBef>
              <a:buClr>
                <a:schemeClr val="bg2"/>
              </a:buClr>
              <a:buSzPct val="70000"/>
              <a:buFont typeface="Wingdings" pitchFamily="2" charset="2"/>
              <a:buNone/>
            </a:pPr>
            <a:endParaRPr lang="en-US" sz="2200" i="1" dirty="0">
              <a:latin typeface="Georgia" pitchFamily="18" charset="0"/>
            </a:endParaRPr>
          </a:p>
          <a:p>
            <a:pPr marL="469900" indent="-469900" eaLnBrk="1" hangingPunct="1">
              <a:lnSpc>
                <a:spcPct val="80000"/>
              </a:lnSpc>
              <a:spcBef>
                <a:spcPct val="20000"/>
              </a:spcBef>
              <a:buClr>
                <a:schemeClr val="bg2"/>
              </a:buClr>
              <a:buSzPct val="70000"/>
              <a:buFont typeface="Wingdings" pitchFamily="2" charset="2"/>
              <a:buNone/>
            </a:pPr>
            <a:endParaRPr lang="en-US" sz="2200" i="1" dirty="0">
              <a:latin typeface="Georgia" pitchFamily="18" charset="0"/>
            </a:endParaRPr>
          </a:p>
        </p:txBody>
      </p:sp>
      <p:sp>
        <p:nvSpPr>
          <p:cNvPr id="10" name="Content Placeholder 4"/>
          <p:cNvSpPr>
            <a:spLocks noGrp="1"/>
          </p:cNvSpPr>
          <p:nvPr>
            <p:ph idx="1"/>
          </p:nvPr>
        </p:nvSpPr>
        <p:spPr>
          <a:xfrm>
            <a:off x="685800" y="1752600"/>
            <a:ext cx="8229600" cy="1676400"/>
          </a:xfrm>
          <a:solidFill>
            <a:srgbClr val="800000"/>
          </a:solidFill>
          <a:ln/>
        </p:spPr>
        <p:style>
          <a:lnRef idx="0">
            <a:schemeClr val="accent2"/>
          </a:lnRef>
          <a:fillRef idx="3">
            <a:schemeClr val="accent2"/>
          </a:fillRef>
          <a:effectRef idx="3">
            <a:schemeClr val="accent2"/>
          </a:effectRef>
          <a:fontRef idx="minor">
            <a:schemeClr val="lt1"/>
          </a:fontRef>
        </p:style>
        <p:txBody>
          <a:bodyPr/>
          <a:lstStyle/>
          <a:p>
            <a:pPr algn="just">
              <a:buNone/>
            </a:pPr>
            <a:r>
              <a:rPr lang="en-US" i="1" dirty="0">
                <a:effectLst>
                  <a:outerShdw blurRad="38100" dist="38100" dir="2700000" algn="tl">
                    <a:srgbClr val="000000">
                      <a:alpha val="43137"/>
                    </a:srgbClr>
                  </a:outerShdw>
                </a:effectLst>
                <a:latin typeface="+mn-lt"/>
                <a:ea typeface="+mn-ea"/>
                <a:cs typeface="+mn-cs"/>
              </a:rPr>
              <a:t>	</a:t>
            </a:r>
            <a:r>
              <a:rPr lang="en-US" i="1" dirty="0">
                <a:effectLst>
                  <a:outerShdw blurRad="38100" dist="38100" dir="2700000" algn="tl">
                    <a:srgbClr val="000000">
                      <a:alpha val="43137"/>
                    </a:srgbClr>
                  </a:outerShdw>
                </a:effectLst>
                <a:latin typeface="Book Antiqua" pitchFamily="18" charset="0"/>
              </a:rPr>
              <a:t>It is the design, fabrication, characterization   &amp; utilization of materials/devices which are of the order of 100 nm in </a:t>
            </a:r>
            <a:r>
              <a:rPr lang="en-US" i="1" dirty="0" err="1">
                <a:effectLst>
                  <a:outerShdw blurRad="38100" dist="38100" dir="2700000" algn="tl">
                    <a:srgbClr val="000000">
                      <a:alpha val="43137"/>
                    </a:srgbClr>
                  </a:outerShdw>
                </a:effectLst>
                <a:latin typeface="Book Antiqua" pitchFamily="18" charset="0"/>
              </a:rPr>
              <a:t>atleast</a:t>
            </a:r>
            <a:r>
              <a:rPr lang="en-US" i="1" dirty="0">
                <a:effectLst>
                  <a:outerShdw blurRad="38100" dist="38100" dir="2700000" algn="tl">
                    <a:srgbClr val="000000">
                      <a:alpha val="43137"/>
                    </a:srgbClr>
                  </a:outerShdw>
                </a:effectLst>
                <a:latin typeface="Book Antiqua" pitchFamily="18" charset="0"/>
              </a:rPr>
              <a:t> one dimension</a:t>
            </a:r>
            <a:endParaRPr lang="en-US" dirty="0">
              <a:latin typeface="Book Antiqua" pitchFamily="18" charset="0"/>
            </a:endParaRPr>
          </a:p>
        </p:txBody>
      </p:sp>
      <p:sp>
        <p:nvSpPr>
          <p:cNvPr id="3" name="Slide Number Placeholder 2">
            <a:extLst>
              <a:ext uri="{FF2B5EF4-FFF2-40B4-BE49-F238E27FC236}">
                <a16:creationId xmlns:a16="http://schemas.microsoft.com/office/drawing/2014/main" id="{0A40FFE6-AA8D-41E7-8E1C-B69ECAEAF398}"/>
              </a:ext>
            </a:extLst>
          </p:cNvPr>
          <p:cNvSpPr>
            <a:spLocks noGrp="1"/>
          </p:cNvSpPr>
          <p:nvPr>
            <p:ph type="sldNum" sz="quarter" idx="12"/>
          </p:nvPr>
        </p:nvSpPr>
        <p:spPr/>
        <p:txBody>
          <a:bodyPr/>
          <a:lstStyle/>
          <a:p>
            <a:fld id="{0C192B01-843B-4FBE-864E-4A2795C52AA9}"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1" name="Rectangle 2"/>
          <p:cNvSpPr>
            <a:spLocks noGrp="1" noChangeArrowheads="1"/>
          </p:cNvSpPr>
          <p:nvPr>
            <p:ph type="title"/>
          </p:nvPr>
        </p:nvSpPr>
        <p:spPr>
          <a:xfrm>
            <a:off x="609600" y="0"/>
            <a:ext cx="8229600" cy="838200"/>
          </a:xfrm>
          <a:prstGeom prst="rect">
            <a:avLst/>
          </a:prstGeom>
        </p:spPr>
        <p:txBody>
          <a:bodyPr>
            <a:normAutofit fontScale="90000"/>
          </a:bodyPr>
          <a:lstStyle/>
          <a:p>
            <a:pPr algn="l">
              <a:spcBef>
                <a:spcPts val="0"/>
              </a:spcBef>
            </a:pPr>
            <a:r>
              <a:rPr kumimoji="0" lang="en-US" b="0" i="0" u="none" strike="noStrike" kern="0" cap="none" spc="0" normalizeH="0" baseline="0" noProof="0" dirty="0">
                <a:ln>
                  <a:noFill/>
                </a:ln>
                <a:solidFill>
                  <a:srgbClr val="990033"/>
                </a:solidFill>
                <a:effectLst>
                  <a:outerShdw blurRad="38100" dist="38100" dir="2700000" algn="tl">
                    <a:srgbClr val="000000">
                      <a:alpha val="43137"/>
                    </a:srgbClr>
                  </a:outerShdw>
                </a:effectLst>
                <a:uLnTx/>
                <a:uFillTx/>
                <a:latin typeface="Constantia" pitchFamily="18" charset="0"/>
              </a:rPr>
              <a:t>Why do we require smaller devices?</a:t>
            </a:r>
          </a:p>
        </p:txBody>
      </p:sp>
      <p:pic>
        <p:nvPicPr>
          <p:cNvPr id="20" name="Picture 2" descr="http://wakpaper.com/large/Satellites_wallpapers_6.jpg"/>
          <p:cNvPicPr>
            <a:picLocks noChangeAspect="1" noChangeArrowheads="1"/>
          </p:cNvPicPr>
          <p:nvPr/>
        </p:nvPicPr>
        <p:blipFill>
          <a:blip r:embed="rId3" cstate="print"/>
          <a:srcRect/>
          <a:stretch>
            <a:fillRect/>
          </a:stretch>
        </p:blipFill>
        <p:spPr bwMode="auto">
          <a:xfrm>
            <a:off x="1219200" y="4114800"/>
            <a:ext cx="3276599" cy="2457449"/>
          </a:xfrm>
          <a:prstGeom prst="rect">
            <a:avLst/>
          </a:prstGeom>
          <a:noFill/>
        </p:spPr>
      </p:pic>
      <p:grpSp>
        <p:nvGrpSpPr>
          <p:cNvPr id="28" name="Group 27"/>
          <p:cNvGrpSpPr/>
          <p:nvPr/>
        </p:nvGrpSpPr>
        <p:grpSpPr>
          <a:xfrm>
            <a:off x="1371600" y="838200"/>
            <a:ext cx="7346674" cy="5695769"/>
            <a:chOff x="1371600" y="838200"/>
            <a:chExt cx="6967979" cy="5428273"/>
          </a:xfrm>
        </p:grpSpPr>
        <p:grpSp>
          <p:nvGrpSpPr>
            <p:cNvPr id="4" name="Group 21"/>
            <p:cNvGrpSpPr/>
            <p:nvPr/>
          </p:nvGrpSpPr>
          <p:grpSpPr>
            <a:xfrm>
              <a:off x="6096000" y="2726354"/>
              <a:ext cx="2057400" cy="1600200"/>
              <a:chOff x="6705600" y="2058315"/>
              <a:chExt cx="2438400" cy="1981199"/>
            </a:xfrm>
          </p:grpSpPr>
          <p:pic>
            <p:nvPicPr>
              <p:cNvPr id="23" name="Picture 22" descr="img"/>
              <p:cNvPicPr/>
              <p:nvPr/>
            </p:nvPicPr>
            <p:blipFill>
              <a:blip r:embed="rId4"/>
              <a:srcRect/>
              <a:stretch>
                <a:fillRect/>
              </a:stretch>
            </p:blipFill>
            <p:spPr bwMode="auto">
              <a:xfrm>
                <a:off x="8387255" y="2058316"/>
                <a:ext cx="756745" cy="1898650"/>
              </a:xfrm>
              <a:prstGeom prst="rect">
                <a:avLst/>
              </a:prstGeom>
              <a:noFill/>
              <a:ln w="9525">
                <a:noFill/>
                <a:miter lim="800000"/>
                <a:headEnd/>
                <a:tailEnd/>
              </a:ln>
            </p:spPr>
          </p:pic>
          <p:pic>
            <p:nvPicPr>
              <p:cNvPr id="24" name="Picture 2" descr="http://www.nanotech-now.com/news_images/29010.jpg"/>
              <p:cNvPicPr>
                <a:picLocks noChangeAspect="1" noChangeArrowheads="1"/>
              </p:cNvPicPr>
              <p:nvPr/>
            </p:nvPicPr>
            <p:blipFill>
              <a:blip r:embed="rId5">
                <a:lum bright="-10000" contrast="20000"/>
              </a:blip>
              <a:srcRect l="33600" t="4000"/>
              <a:stretch>
                <a:fillRect/>
              </a:stretch>
            </p:blipFill>
            <p:spPr bwMode="auto">
              <a:xfrm>
                <a:off x="6705600" y="2058315"/>
                <a:ext cx="1661634" cy="1981199"/>
              </a:xfrm>
              <a:prstGeom prst="rect">
                <a:avLst/>
              </a:prstGeom>
              <a:noFill/>
            </p:spPr>
          </p:pic>
        </p:grpSp>
        <p:sp>
          <p:nvSpPr>
            <p:cNvPr id="22" name="TextBox 21"/>
            <p:cNvSpPr txBox="1"/>
            <p:nvPr/>
          </p:nvSpPr>
          <p:spPr>
            <a:xfrm>
              <a:off x="4479303" y="5558587"/>
              <a:ext cx="25146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just"/>
              <a:r>
                <a:rPr lang="en-US" sz="2000" dirty="0">
                  <a:latin typeface="Baskerville Old Face" pitchFamily="18" charset="0"/>
                </a:rPr>
                <a:t>Lighter and so more energy efficient</a:t>
              </a:r>
            </a:p>
          </p:txBody>
        </p:sp>
        <p:sp>
          <p:nvSpPr>
            <p:cNvPr id="25" name="TextBox 24"/>
            <p:cNvSpPr txBox="1"/>
            <p:nvPr/>
          </p:nvSpPr>
          <p:spPr>
            <a:xfrm>
              <a:off x="6358379" y="4469267"/>
              <a:ext cx="1981200"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just"/>
              <a:r>
                <a:rPr lang="en-US" sz="2000" dirty="0">
                  <a:latin typeface="Baskerville Old Face" pitchFamily="18" charset="0"/>
                </a:rPr>
                <a:t>Can get into smaller spaces</a:t>
              </a:r>
            </a:p>
          </p:txBody>
        </p:sp>
        <p:pic>
          <p:nvPicPr>
            <p:cNvPr id="1030" name="Picture 6" descr="http://www.renesas.com/media/press/news/2010/20101006.jpg"/>
            <p:cNvPicPr>
              <a:picLocks noChangeAspect="1" noChangeArrowheads="1"/>
            </p:cNvPicPr>
            <p:nvPr/>
          </p:nvPicPr>
          <p:blipFill>
            <a:blip r:embed="rId6" cstate="print"/>
            <a:srcRect l="12060" t="12271" r="11558"/>
            <a:stretch>
              <a:fillRect/>
            </a:stretch>
          </p:blipFill>
          <p:spPr bwMode="auto">
            <a:xfrm>
              <a:off x="1371600" y="1524001"/>
              <a:ext cx="1923805" cy="1447800"/>
            </a:xfrm>
            <a:prstGeom prst="rect">
              <a:avLst/>
            </a:prstGeom>
            <a:ln>
              <a:noFill/>
            </a:ln>
            <a:effectLst>
              <a:outerShdw blurRad="292100" dist="139700" dir="2700000" algn="tl" rotWithShape="0">
                <a:srgbClr val="333333">
                  <a:alpha val="65000"/>
                </a:srgbClr>
              </a:outerShdw>
            </a:effectLst>
          </p:spPr>
        </p:pic>
        <p:pic>
          <p:nvPicPr>
            <p:cNvPr id="1032" name="Picture 8" descr="http://static3.shop.indiatimes.com/images/products/additional/original/B1482665_View_2/computers/notebook/hp-pavilion-15-b001tu-laptop-core-i5-4gb-750gb-windows-8-sparkling-black-with-laptop-bag.jpg"/>
            <p:cNvPicPr>
              <a:picLocks noChangeAspect="1" noChangeArrowheads="1"/>
            </p:cNvPicPr>
            <p:nvPr/>
          </p:nvPicPr>
          <p:blipFill>
            <a:blip r:embed="rId7"/>
            <a:srcRect/>
            <a:stretch>
              <a:fillRect/>
            </a:stretch>
          </p:blipFill>
          <p:spPr bwMode="auto">
            <a:xfrm>
              <a:off x="4800600" y="838200"/>
              <a:ext cx="2539999" cy="1828800"/>
            </a:xfrm>
            <a:prstGeom prst="rect">
              <a:avLst/>
            </a:prstGeom>
            <a:noFill/>
          </p:spPr>
        </p:pic>
        <p:sp>
          <p:nvSpPr>
            <p:cNvPr id="26" name="TextBox 25"/>
            <p:cNvSpPr txBox="1"/>
            <p:nvPr/>
          </p:nvSpPr>
          <p:spPr>
            <a:xfrm>
              <a:off x="3581400" y="1981200"/>
              <a:ext cx="1143000"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a:latin typeface="Baskerville Old Face" pitchFamily="18" charset="0"/>
                </a:rPr>
                <a:t>Faster</a:t>
              </a:r>
            </a:p>
          </p:txBody>
        </p:sp>
        <p:sp>
          <p:nvSpPr>
            <p:cNvPr id="27" name="Rectangle 26"/>
            <p:cNvSpPr/>
            <p:nvPr/>
          </p:nvSpPr>
          <p:spPr>
            <a:xfrm>
              <a:off x="2362200" y="3124200"/>
              <a:ext cx="2362200" cy="557312"/>
            </a:xfrm>
            <a:prstGeom prst="rect">
              <a:avLst/>
            </a:prstGeom>
            <a:noFill/>
          </p:spPr>
          <p:txBody>
            <a:bodyPr wrap="square" lIns="91440" tIns="45720" rIns="91440" bIns="45720">
              <a:spAutoFit/>
            </a:bodyPr>
            <a:lstStyle/>
            <a:p>
              <a:pPr algn="ctr"/>
              <a:r>
                <a:rPr lang="en-US" sz="3200" b="1" cap="none" spc="300" dirty="0">
                  <a:ln w="10541" cmpd="sng">
                    <a:solidFill>
                      <a:schemeClr val="accent1">
                        <a:shade val="88000"/>
                        <a:satMod val="110000"/>
                      </a:schemeClr>
                    </a:solidFill>
                    <a:prstDash val="solid"/>
                  </a:ln>
                  <a:solidFill>
                    <a:srgbClr val="002060"/>
                  </a:solidFill>
                  <a:effectLst/>
                  <a:latin typeface="Brush Script MT" pitchFamily="66" charset="0"/>
                </a:rPr>
                <a:t>Cheaper !!!</a:t>
              </a:r>
            </a:p>
          </p:txBody>
        </p:sp>
      </p:grpSp>
      <p:sp>
        <p:nvSpPr>
          <p:cNvPr id="3" name="Slide Number Placeholder 2">
            <a:extLst>
              <a:ext uri="{FF2B5EF4-FFF2-40B4-BE49-F238E27FC236}">
                <a16:creationId xmlns:a16="http://schemas.microsoft.com/office/drawing/2014/main" id="{EA908D19-7FF4-47F9-9AE3-270DBC0526A5}"/>
              </a:ext>
            </a:extLst>
          </p:cNvPr>
          <p:cNvSpPr>
            <a:spLocks noGrp="1"/>
          </p:cNvSpPr>
          <p:nvPr>
            <p:ph type="sldNum" sz="quarter" idx="12"/>
          </p:nvPr>
        </p:nvSpPr>
        <p:spPr/>
        <p:txBody>
          <a:bodyPr/>
          <a:lstStyle/>
          <a:p>
            <a:fld id="{0C192B01-843B-4FBE-864E-4A2795C52AA9}"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a:xfrm>
            <a:off x="533400" y="685800"/>
            <a:ext cx="3810000" cy="5943600"/>
          </a:xfrm>
          <a:prstGeom prst="rect">
            <a:avLst/>
          </a:prstGeom>
        </p:spPr>
        <p:txBody>
          <a:bodyPr lIns="91419" tIns="45709" rIns="91419" bIns="45709"/>
          <a:lstStyle/>
          <a:p>
            <a:pPr algn="just" defTabSz="914185" fontAlgn="auto">
              <a:spcBef>
                <a:spcPct val="20000"/>
              </a:spcBef>
              <a:spcAft>
                <a:spcPts val="0"/>
              </a:spcAft>
              <a:defRPr/>
            </a:pPr>
            <a:r>
              <a:rPr lang="en-US" sz="2000" b="1" dirty="0">
                <a:latin typeface="Bodoni MT" pitchFamily="18" charset="0"/>
              </a:rPr>
              <a:t>This size represents an ideal </a:t>
            </a:r>
            <a:r>
              <a:rPr lang="en-US" sz="2000" b="1" dirty="0">
                <a:solidFill>
                  <a:srgbClr val="990033"/>
                </a:solidFill>
                <a:latin typeface="Bodoni MT" pitchFamily="18" charset="0"/>
              </a:rPr>
              <a:t>one</a:t>
            </a:r>
            <a:r>
              <a:rPr lang="en-US" sz="2000" b="1" dirty="0">
                <a:latin typeface="Bodoni MT" pitchFamily="18" charset="0"/>
              </a:rPr>
              <a:t> to manipulate matter</a:t>
            </a:r>
          </a:p>
          <a:p>
            <a:pPr algn="just" defTabSz="914185" fontAlgn="auto">
              <a:spcBef>
                <a:spcPct val="20000"/>
              </a:spcBef>
              <a:spcAft>
                <a:spcPts val="0"/>
              </a:spcAft>
              <a:defRPr/>
            </a:pPr>
            <a:endParaRPr lang="en-US" sz="2000" b="1" dirty="0">
              <a:latin typeface="Bodoni MT" pitchFamily="18" charset="0"/>
            </a:endParaRPr>
          </a:p>
          <a:p>
            <a:pPr algn="just" defTabSz="914185" fontAlgn="auto">
              <a:spcBef>
                <a:spcPct val="20000"/>
              </a:spcBef>
              <a:spcAft>
                <a:spcPts val="0"/>
              </a:spcAft>
              <a:defRPr/>
            </a:pPr>
            <a:r>
              <a:rPr lang="en-US" sz="2000" dirty="0">
                <a:latin typeface="Bodoni MT" pitchFamily="18" charset="0"/>
              </a:rPr>
              <a:t>A basic unit cell, lets say </a:t>
            </a:r>
            <a:r>
              <a:rPr lang="en-US" sz="2000" dirty="0" err="1">
                <a:latin typeface="Bodoni MT" pitchFamily="18" charset="0"/>
              </a:rPr>
              <a:t>NaCl</a:t>
            </a:r>
            <a:r>
              <a:rPr lang="en-US" sz="2000" dirty="0">
                <a:latin typeface="Bodoni MT" pitchFamily="18" charset="0"/>
              </a:rPr>
              <a:t>, has a size of about 6</a:t>
            </a:r>
            <a:r>
              <a:rPr lang="en-US" sz="2000" dirty="0">
                <a:latin typeface="Bodoni MT" pitchFamily="18" charset="0"/>
                <a:cs typeface="Times New Roman" pitchFamily="18" charset="0"/>
              </a:rPr>
              <a:t>Å  or 0.6nm (accurately - 5.639Å)  </a:t>
            </a:r>
            <a:r>
              <a:rPr lang="en-US" sz="2000" dirty="0">
                <a:latin typeface="Bodoni MT" pitchFamily="18" charset="0"/>
                <a:cs typeface="Times New Roman" pitchFamily="18" charset="0"/>
                <a:sym typeface="Symbol" pitchFamily="18" charset="2"/>
              </a:rPr>
              <a:t> a 6nm sized cluster or grain would have about 10 </a:t>
            </a:r>
            <a:r>
              <a:rPr lang="en-US" sz="2000" dirty="0" err="1">
                <a:latin typeface="Bodoni MT" pitchFamily="18" charset="0"/>
                <a:cs typeface="Times New Roman" pitchFamily="18" charset="0"/>
                <a:sym typeface="Symbol" pitchFamily="18" charset="2"/>
              </a:rPr>
              <a:t>NaCl</a:t>
            </a:r>
            <a:r>
              <a:rPr lang="en-US" sz="2000" dirty="0">
                <a:latin typeface="Bodoni MT" pitchFamily="18" charset="0"/>
                <a:cs typeface="Times New Roman" pitchFamily="18" charset="0"/>
                <a:sym typeface="Symbol" pitchFamily="18" charset="2"/>
              </a:rPr>
              <a:t> units </a:t>
            </a:r>
          </a:p>
          <a:p>
            <a:pPr algn="just" defTabSz="914185" fontAlgn="auto">
              <a:spcBef>
                <a:spcPct val="20000"/>
              </a:spcBef>
              <a:spcAft>
                <a:spcPts val="0"/>
              </a:spcAft>
              <a:defRPr/>
            </a:pPr>
            <a:endParaRPr lang="en-US" sz="2000" dirty="0">
              <a:solidFill>
                <a:schemeClr val="bg2"/>
              </a:solidFill>
              <a:latin typeface="Bodoni MT" pitchFamily="18" charset="0"/>
              <a:cs typeface="Times New Roman" pitchFamily="18" charset="0"/>
              <a:sym typeface="Symbol" pitchFamily="18" charset="2"/>
            </a:endParaRPr>
          </a:p>
          <a:p>
            <a:pPr algn="just" defTabSz="914185" fontAlgn="auto">
              <a:spcBef>
                <a:spcPct val="20000"/>
              </a:spcBef>
              <a:spcAft>
                <a:spcPts val="0"/>
              </a:spcAft>
              <a:defRPr/>
            </a:pPr>
            <a:r>
              <a:rPr lang="en-US" sz="2000" dirty="0">
                <a:solidFill>
                  <a:srgbClr val="990033"/>
                </a:solidFill>
                <a:effectLst>
                  <a:outerShdw blurRad="38100" dist="38100" dir="2700000" algn="tl">
                    <a:srgbClr val="000000">
                      <a:alpha val="43137"/>
                    </a:srgbClr>
                  </a:outerShdw>
                </a:effectLst>
                <a:latin typeface="Bodoni MT" pitchFamily="18" charset="0"/>
                <a:cs typeface="Times New Roman" pitchFamily="18" charset="0"/>
                <a:sym typeface="Symbol" pitchFamily="18" charset="2"/>
              </a:rPr>
              <a:t>Anything less would destroy the structural integrity since there wouldn’t be enough units to interact or behave to display properties unique to it.</a:t>
            </a:r>
          </a:p>
          <a:p>
            <a:pPr algn="just" defTabSz="914185" fontAlgn="auto">
              <a:spcBef>
                <a:spcPct val="20000"/>
              </a:spcBef>
              <a:spcAft>
                <a:spcPts val="0"/>
              </a:spcAft>
              <a:defRPr/>
            </a:pPr>
            <a:endParaRPr lang="en-US" sz="2000" dirty="0">
              <a:solidFill>
                <a:srgbClr val="CC0066"/>
              </a:solidFill>
              <a:latin typeface="Bodoni MT" pitchFamily="18" charset="0"/>
              <a:cs typeface="Times New Roman" pitchFamily="18" charset="0"/>
              <a:sym typeface="Symbol" pitchFamily="18" charset="2"/>
            </a:endParaRPr>
          </a:p>
          <a:p>
            <a:pPr algn="just" defTabSz="914185" fontAlgn="auto">
              <a:spcBef>
                <a:spcPct val="20000"/>
              </a:spcBef>
              <a:spcAft>
                <a:spcPts val="0"/>
              </a:spcAft>
              <a:defRPr/>
            </a:pPr>
            <a:r>
              <a:rPr lang="en-US" sz="2000" dirty="0">
                <a:latin typeface="Bodoni MT" pitchFamily="18" charset="0"/>
                <a:cs typeface="Times New Roman" pitchFamily="18" charset="0"/>
                <a:sym typeface="Symbol" pitchFamily="18" charset="2"/>
              </a:rPr>
              <a:t>Properties of the same material when </a:t>
            </a:r>
            <a:r>
              <a:rPr lang="en-US" sz="2000" dirty="0" err="1">
                <a:latin typeface="Bodoni MT" pitchFamily="18" charset="0"/>
                <a:cs typeface="Times New Roman" pitchFamily="18" charset="0"/>
                <a:sym typeface="Symbol" pitchFamily="18" charset="2"/>
              </a:rPr>
              <a:t>nanosized</a:t>
            </a:r>
            <a:r>
              <a:rPr lang="en-US" sz="2000" dirty="0">
                <a:latin typeface="Bodoni MT" pitchFamily="18" charset="0"/>
                <a:cs typeface="Times New Roman" pitchFamily="18" charset="0"/>
                <a:sym typeface="Symbol" pitchFamily="18" charset="2"/>
              </a:rPr>
              <a:t> are very different from the bulk; often enhanced</a:t>
            </a:r>
          </a:p>
          <a:p>
            <a:pPr algn="just" defTabSz="914185" fontAlgn="auto">
              <a:spcBef>
                <a:spcPct val="20000"/>
              </a:spcBef>
              <a:spcAft>
                <a:spcPts val="0"/>
              </a:spcAft>
              <a:defRPr/>
            </a:pPr>
            <a:endParaRPr lang="en-US" sz="2000" dirty="0">
              <a:latin typeface="Bodoni MT" pitchFamily="18" charset="0"/>
              <a:cs typeface="Times New Roman" pitchFamily="18" charset="0"/>
              <a:sym typeface="Symbol" pitchFamily="18" charset="2"/>
            </a:endParaRPr>
          </a:p>
        </p:txBody>
      </p:sp>
      <p:pic>
        <p:nvPicPr>
          <p:cNvPr id="14341" name="Picture 2" descr="MPj04437190000[1]"/>
          <p:cNvPicPr>
            <a:picLocks noChangeAspect="1" noChangeArrowheads="1"/>
          </p:cNvPicPr>
          <p:nvPr/>
        </p:nvPicPr>
        <p:blipFill>
          <a:blip r:embed="rId2">
            <a:lum contrast="20000"/>
          </a:blip>
          <a:srcRect/>
          <a:stretch>
            <a:fillRect/>
          </a:stretch>
        </p:blipFill>
        <p:spPr bwMode="auto">
          <a:xfrm>
            <a:off x="4451350" y="3733800"/>
            <a:ext cx="4692650" cy="3124200"/>
          </a:xfrm>
          <a:prstGeom prst="rect">
            <a:avLst/>
          </a:prstGeom>
          <a:ln>
            <a:noFill/>
          </a:ln>
          <a:effectLst>
            <a:outerShdw blurRad="190500" algn="tl" rotWithShape="0">
              <a:srgbClr val="000000">
                <a:alpha val="70000"/>
              </a:srgbClr>
            </a:outerShdw>
          </a:effectLst>
        </p:spPr>
      </p:pic>
      <p:sp>
        <p:nvSpPr>
          <p:cNvPr id="11" name="Text Box 5"/>
          <p:cNvSpPr txBox="1">
            <a:spLocks noChangeArrowheads="1"/>
          </p:cNvSpPr>
          <p:nvPr/>
        </p:nvSpPr>
        <p:spPr bwMode="auto">
          <a:xfrm rot="-1802864">
            <a:off x="5087938" y="1897063"/>
            <a:ext cx="2438400" cy="1200150"/>
          </a:xfrm>
          <a:prstGeom prst="rect">
            <a:avLst/>
          </a:prstGeom>
          <a:noFill/>
          <a:ln w="9525">
            <a:noFill/>
            <a:miter lim="800000"/>
            <a:headEnd/>
            <a:tailEnd/>
          </a:ln>
          <a:effectLst/>
        </p:spPr>
        <p:txBody>
          <a:bodyPr lIns="91419" tIns="45709" rIns="91419" bIns="45709">
            <a:spAutoFit/>
          </a:bodyPr>
          <a:lstStyle/>
          <a:p>
            <a:pPr algn="just" defTabSz="914185" fontAlgn="auto">
              <a:spcBef>
                <a:spcPct val="50000"/>
              </a:spcBef>
              <a:spcAft>
                <a:spcPts val="0"/>
              </a:spcAft>
              <a:defRPr/>
            </a:pPr>
            <a:r>
              <a:rPr lang="en-US" b="1" dirty="0">
                <a:solidFill>
                  <a:srgbClr val="990033"/>
                </a:solidFill>
                <a:effectLst>
                  <a:outerShdw blurRad="38100" dist="38100" dir="2700000" algn="tl">
                    <a:srgbClr val="000000">
                      <a:alpha val="43137"/>
                    </a:srgbClr>
                  </a:outerShdw>
                </a:effectLst>
                <a:latin typeface="Baskerville Old Face" pitchFamily="18" charset="0"/>
              </a:rPr>
              <a:t>For </a:t>
            </a:r>
            <a:r>
              <a:rPr lang="en-US" b="1" dirty="0" err="1">
                <a:solidFill>
                  <a:srgbClr val="990033"/>
                </a:solidFill>
                <a:effectLst>
                  <a:outerShdw blurRad="38100" dist="38100" dir="2700000" algn="tl">
                    <a:srgbClr val="000000">
                      <a:alpha val="43137"/>
                    </a:srgbClr>
                  </a:outerShdw>
                </a:effectLst>
                <a:latin typeface="Baskerville Old Face" pitchFamily="18" charset="0"/>
              </a:rPr>
              <a:t>eg</a:t>
            </a:r>
            <a:r>
              <a:rPr lang="en-US" b="1" dirty="0">
                <a:solidFill>
                  <a:srgbClr val="990033"/>
                </a:solidFill>
                <a:effectLst>
                  <a:outerShdw blurRad="38100" dist="38100" dir="2700000" algn="tl">
                    <a:srgbClr val="000000">
                      <a:alpha val="43137"/>
                    </a:srgbClr>
                  </a:outerShdw>
                </a:effectLst>
                <a:latin typeface="Baskerville Old Face" pitchFamily="18" charset="0"/>
              </a:rPr>
              <a:t>. a min. no. of bricks are necessary to make a recognizable structure like a house</a:t>
            </a:r>
          </a:p>
        </p:txBody>
      </p:sp>
      <p:sp>
        <p:nvSpPr>
          <p:cNvPr id="14343" name="AutoShape 6"/>
          <p:cNvSpPr>
            <a:spLocks noChangeArrowheads="1"/>
          </p:cNvSpPr>
          <p:nvPr/>
        </p:nvSpPr>
        <p:spPr bwMode="auto">
          <a:xfrm rot="-1131573">
            <a:off x="3340100" y="3252788"/>
            <a:ext cx="1973263" cy="244475"/>
          </a:xfrm>
          <a:prstGeom prst="notchedRightArrow">
            <a:avLst>
              <a:gd name="adj1" fmla="val 50000"/>
              <a:gd name="adj2" fmla="val 150256"/>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19" tIns="45709" rIns="91419" bIns="45709" anchor="ctr"/>
          <a:lstStyle/>
          <a:p>
            <a:endParaRPr lang="en-US">
              <a:latin typeface="Calibri" pitchFamily="34" charset="0"/>
            </a:endParaRPr>
          </a:p>
        </p:txBody>
      </p:sp>
      <p:pic>
        <p:nvPicPr>
          <p:cNvPr id="13" name="Picture 7" descr="MCj03341080000[1]"/>
          <p:cNvPicPr>
            <a:picLocks noChangeAspect="1" noChangeArrowheads="1"/>
          </p:cNvPicPr>
          <p:nvPr/>
        </p:nvPicPr>
        <p:blipFill>
          <a:blip r:embed="rId3"/>
          <a:srcRect/>
          <a:stretch>
            <a:fillRect/>
          </a:stretch>
        </p:blipFill>
        <p:spPr bwMode="auto">
          <a:xfrm>
            <a:off x="7391400" y="1677988"/>
            <a:ext cx="1520825" cy="1827212"/>
          </a:xfrm>
          <a:prstGeom prst="rect">
            <a:avLst/>
          </a:prstGeom>
          <a:ln>
            <a:noFill/>
          </a:ln>
          <a:effectLst>
            <a:outerShdw blurRad="292100" dist="139700" dir="2700000" algn="tl" rotWithShape="0">
              <a:srgbClr val="333333">
                <a:alpha val="65000"/>
              </a:srgbClr>
            </a:outerShdw>
          </a:effectLst>
        </p:spPr>
      </p:pic>
      <p:sp>
        <p:nvSpPr>
          <p:cNvPr id="14345" name="Rectangle 13"/>
          <p:cNvSpPr>
            <a:spLocks noChangeArrowheads="1"/>
          </p:cNvSpPr>
          <p:nvPr/>
        </p:nvSpPr>
        <p:spPr bwMode="auto">
          <a:xfrm>
            <a:off x="4572000" y="685800"/>
            <a:ext cx="4572000" cy="708025"/>
          </a:xfrm>
          <a:prstGeom prst="rect">
            <a:avLst/>
          </a:prstGeom>
          <a:noFill/>
          <a:ln w="9525">
            <a:noFill/>
            <a:miter lim="800000"/>
            <a:headEnd/>
            <a:tailEnd/>
          </a:ln>
        </p:spPr>
        <p:txBody>
          <a:bodyPr lIns="91419" tIns="45709" rIns="91419" bIns="45709">
            <a:spAutoFit/>
          </a:bodyPr>
          <a:lstStyle/>
          <a:p>
            <a:pPr algn="just">
              <a:spcBef>
                <a:spcPct val="20000"/>
              </a:spcBef>
            </a:pPr>
            <a:r>
              <a:rPr lang="en-US" sz="2000" dirty="0">
                <a:latin typeface="Bodoni MT" pitchFamily="18" charset="0"/>
                <a:cs typeface="Times New Roman" pitchFamily="18" charset="0"/>
                <a:sym typeface="Symbol" pitchFamily="18" charset="2"/>
              </a:rPr>
              <a:t>Tailoring of materials with specific properties are now possible</a:t>
            </a:r>
          </a:p>
        </p:txBody>
      </p:sp>
      <p:grpSp>
        <p:nvGrpSpPr>
          <p:cNvPr id="10" name="Group 19"/>
          <p:cNvGrpSpPr/>
          <p:nvPr/>
        </p:nvGrpSpPr>
        <p:grpSpPr>
          <a:xfrm>
            <a:off x="0" y="0"/>
            <a:ext cx="428627" cy="6857999"/>
            <a:chOff x="8715374" y="0"/>
            <a:chExt cx="428627" cy="6857999"/>
          </a:xfrm>
        </p:grpSpPr>
        <p:pic>
          <p:nvPicPr>
            <p:cNvPr id="12"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20000" y="1095375"/>
              <a:ext cx="2619375" cy="428626"/>
            </a:xfrm>
            <a:prstGeom prst="rect">
              <a:avLst/>
            </a:prstGeom>
            <a:noFill/>
          </p:spPr>
        </p:pic>
        <p:pic>
          <p:nvPicPr>
            <p:cNvPr id="14"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3686175"/>
              <a:ext cx="2619375" cy="428626"/>
            </a:xfrm>
            <a:prstGeom prst="rect">
              <a:avLst/>
            </a:prstGeom>
            <a:noFill/>
          </p:spPr>
        </p:pic>
        <p:pic>
          <p:nvPicPr>
            <p:cNvPr id="15" name="Picture 2" descr="http://t0.gstatic.com/images?q=tbn:ANd9GcTaXLxhMzwogXY0d0_SU0MZlsSdrnuOYigVlN3Hr40-SU3u8CNQ"/>
            <p:cNvPicPr>
              <a:picLocks noChangeAspect="1" noChangeArrowheads="1"/>
            </p:cNvPicPr>
            <p:nvPr/>
          </p:nvPicPr>
          <p:blipFill>
            <a:blip r:embed="rId4">
              <a:lum contrast="10000"/>
            </a:blip>
            <a:srcRect/>
            <a:stretch>
              <a:fillRect/>
            </a:stretch>
          </p:blipFill>
          <p:spPr bwMode="auto">
            <a:xfrm rot="5400000">
              <a:off x="7619999" y="5333999"/>
              <a:ext cx="2619375" cy="428626"/>
            </a:xfrm>
            <a:prstGeom prst="rect">
              <a:avLst/>
            </a:prstGeom>
            <a:noFill/>
          </p:spPr>
        </p:pic>
      </p:grpSp>
      <p:sp>
        <p:nvSpPr>
          <p:cNvPr id="16" name="Rectangle 2"/>
          <p:cNvSpPr txBox="1">
            <a:spLocks noChangeArrowheads="1"/>
          </p:cNvSpPr>
          <p:nvPr/>
        </p:nvSpPr>
        <p:spPr>
          <a:xfrm>
            <a:off x="609600" y="-76200"/>
            <a:ext cx="8229600" cy="838200"/>
          </a:xfrm>
          <a:prstGeom prst="rect">
            <a:avLst/>
          </a:prstGeom>
        </p:spPr>
        <p:txBody>
          <a:bodyPr vert="horz" lIns="91440" tIns="45720" rIns="91440" bIns="45720" rtlCol="0" anchor="ctr">
            <a:normAutofit fontScale="97500"/>
          </a:bodyPr>
          <a:lstStyle/>
          <a:p>
            <a:pPr defTabSz="914185">
              <a:defRPr/>
            </a:pPr>
            <a:r>
              <a:rPr lang="en-US" sz="4400" kern="0" dirty="0">
                <a:solidFill>
                  <a:srgbClr val="990033"/>
                </a:solidFill>
                <a:effectLst>
                  <a:outerShdw blurRad="38100" dist="38100" dir="2700000" algn="tl">
                    <a:srgbClr val="000000">
                      <a:alpha val="43137"/>
                    </a:srgbClr>
                  </a:outerShdw>
                </a:effectLst>
                <a:latin typeface="Book Antiqua" pitchFamily="18" charset="0"/>
                <a:ea typeface="+mn-ea"/>
                <a:cs typeface="+mn-cs"/>
              </a:rPr>
              <a:t>Why is the nano size so exciting?</a:t>
            </a:r>
            <a:endParaRPr lang="en-US" sz="4400" kern="0" dirty="0">
              <a:solidFill>
                <a:srgbClr val="990033"/>
              </a:solidFill>
              <a:effectLst>
                <a:outerShdw blurRad="38100" dist="38100" dir="2700000" algn="tl">
                  <a:srgbClr val="000000">
                    <a:alpha val="43137"/>
                  </a:srgbClr>
                </a:outerShdw>
              </a:effectLst>
              <a:latin typeface="Book Antiqua"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7" name="TextBox 6"/>
          <p:cNvSpPr txBox="1"/>
          <p:nvPr/>
        </p:nvSpPr>
        <p:spPr>
          <a:xfrm>
            <a:off x="838200" y="862548"/>
            <a:ext cx="4876800" cy="3785652"/>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gn="just"/>
            <a:r>
              <a:rPr lang="en-IN" sz="2000" b="1" dirty="0">
                <a:solidFill>
                  <a:srgbClr val="800000"/>
                </a:solidFill>
                <a:effectLst>
                  <a:outerShdw blurRad="38100" dist="38100" dir="2700000" algn="tl">
                    <a:srgbClr val="000000">
                      <a:alpha val="43137"/>
                    </a:srgbClr>
                  </a:outerShdw>
                </a:effectLst>
                <a:latin typeface="Book Antiqua" pitchFamily="18" charset="0"/>
              </a:rPr>
              <a:t>THERE’S PLENTY OF ROOM AT THE BOTTOM</a:t>
            </a:r>
          </a:p>
          <a:p>
            <a:pPr algn="just"/>
            <a:endParaRPr lang="en-IN" sz="2000" dirty="0">
              <a:latin typeface="Book Antiqua" pitchFamily="18" charset="0"/>
            </a:endParaRPr>
          </a:p>
          <a:p>
            <a:pPr algn="just"/>
            <a:r>
              <a:rPr lang="en-IN" sz="2000" dirty="0">
                <a:latin typeface="Book Antiqua" pitchFamily="18" charset="0"/>
              </a:rPr>
              <a:t>This is the title of a lecture given by Nobel prize winning Physicist Richard Feynman at a meeting of the American Physical Society at Caltech on 29</a:t>
            </a:r>
            <a:r>
              <a:rPr lang="en-IN" sz="2000" baseline="30000" dirty="0">
                <a:latin typeface="Book Antiqua" pitchFamily="18" charset="0"/>
              </a:rPr>
              <a:t>th</a:t>
            </a:r>
            <a:r>
              <a:rPr lang="en-IN" sz="2000" dirty="0">
                <a:latin typeface="Book Antiqua" pitchFamily="18" charset="0"/>
              </a:rPr>
              <a:t> December, 1959. In this talk he explored the possibility of manipulating matter at the atomic level to give rise to new, powerful technique and is what is now called ‘Nanotechnology,</a:t>
            </a:r>
          </a:p>
        </p:txBody>
      </p:sp>
      <p:grpSp>
        <p:nvGrpSpPr>
          <p:cNvPr id="3" name="Group 14"/>
          <p:cNvGrpSpPr/>
          <p:nvPr/>
        </p:nvGrpSpPr>
        <p:grpSpPr>
          <a:xfrm>
            <a:off x="803310" y="4800600"/>
            <a:ext cx="8340690" cy="2057400"/>
            <a:chOff x="-339690" y="4462522"/>
            <a:chExt cx="8340690" cy="2057400"/>
          </a:xfrm>
        </p:grpSpPr>
        <p:sp>
          <p:nvSpPr>
            <p:cNvPr id="13" name="Rectangle 12"/>
            <p:cNvSpPr/>
            <p:nvPr/>
          </p:nvSpPr>
          <p:spPr>
            <a:xfrm>
              <a:off x="1295400" y="4488597"/>
              <a:ext cx="6705600" cy="2031325"/>
            </a:xfrm>
            <a:prstGeom prst="rect">
              <a:avLst/>
            </a:prstGeom>
          </p:spPr>
          <p:txBody>
            <a:bodyPr wrap="square">
              <a:spAutoFit/>
            </a:bodyPr>
            <a:lstStyle/>
            <a:p>
              <a:pPr algn="just"/>
              <a:r>
                <a:rPr lang="en-IN" b="1" dirty="0">
                  <a:latin typeface="Book Antiqua" pitchFamily="18" charset="0"/>
                </a:rPr>
                <a:t>Norio Taniguchi</a:t>
              </a:r>
              <a:r>
                <a:rPr lang="en-IN" dirty="0">
                  <a:latin typeface="Book Antiqua" pitchFamily="18" charset="0"/>
                </a:rPr>
                <a:t> was a professor of Tokyo University of Science. He coined the term </a:t>
              </a:r>
              <a:r>
                <a:rPr lang="en-IN" b="1" dirty="0" err="1">
                  <a:solidFill>
                    <a:srgbClr val="A50021"/>
                  </a:solidFill>
                  <a:effectLst>
                    <a:outerShdw blurRad="38100" dist="38100" dir="2700000" algn="tl">
                      <a:srgbClr val="000000">
                        <a:alpha val="43137"/>
                      </a:srgbClr>
                    </a:outerShdw>
                  </a:effectLst>
                  <a:latin typeface="Book Antiqua" pitchFamily="18" charset="0"/>
                </a:rPr>
                <a:t>Nano</a:t>
              </a:r>
              <a:r>
                <a:rPr lang="en-IN" b="1" dirty="0">
                  <a:solidFill>
                    <a:srgbClr val="A50021"/>
                  </a:solidFill>
                  <a:effectLst>
                    <a:outerShdw blurRad="38100" dist="38100" dir="2700000" algn="tl">
                      <a:srgbClr val="000000">
                        <a:alpha val="43137"/>
                      </a:srgbClr>
                    </a:outerShdw>
                  </a:effectLst>
                  <a:latin typeface="Book Antiqua" pitchFamily="18" charset="0"/>
                </a:rPr>
                <a:t> Technology</a:t>
              </a:r>
              <a:r>
                <a:rPr lang="en-IN" dirty="0">
                  <a:latin typeface="Book Antiqua" pitchFamily="18" charset="0"/>
                </a:rPr>
                <a:t> in 1974</a:t>
              </a:r>
              <a:r>
                <a:rPr lang="en-IN" baseline="30000" dirty="0">
                  <a:latin typeface="Book Antiqua" pitchFamily="18" charset="0"/>
                </a:rPr>
                <a:t> </a:t>
              </a:r>
              <a:r>
                <a:rPr lang="en-IN" dirty="0">
                  <a:latin typeface="Book Antiqua" pitchFamily="18" charset="0"/>
                </a:rPr>
                <a:t>to describe semiconductor processes such as thin film deposition and ion beam milling exhibiting characteristic control on the order of a </a:t>
              </a:r>
              <a:r>
                <a:rPr lang="en-IN" dirty="0" err="1">
                  <a:latin typeface="Book Antiqua" pitchFamily="18" charset="0"/>
                </a:rPr>
                <a:t>nanometer</a:t>
              </a:r>
              <a:r>
                <a:rPr lang="en-IN" dirty="0">
                  <a:latin typeface="Book Antiqua" pitchFamily="18" charset="0"/>
                </a:rPr>
                <a:t>: "</a:t>
              </a:r>
              <a:r>
                <a:rPr lang="en-IN" dirty="0" err="1">
                  <a:latin typeface="Book Antiqua" pitchFamily="18" charset="0"/>
                </a:rPr>
                <a:t>Nano</a:t>
              </a:r>
              <a:r>
                <a:rPr lang="en-IN" dirty="0">
                  <a:latin typeface="Book Antiqua" pitchFamily="18" charset="0"/>
                </a:rPr>
                <a:t>-technology' mainly consists of the processing of separation, consolidation, and deformation of materials by one atom or one molecule."</a:t>
              </a:r>
            </a:p>
          </p:txBody>
        </p:sp>
        <p:pic>
          <p:nvPicPr>
            <p:cNvPr id="72714" name="Picture 10" descr="http://u.jimdo.com/www29/o/sb54984895052560f/img/i8c20936a42b67797/1297006602/std/image.jpg"/>
            <p:cNvPicPr>
              <a:picLocks noChangeAspect="1" noChangeArrowheads="1"/>
            </p:cNvPicPr>
            <p:nvPr/>
          </p:nvPicPr>
          <p:blipFill>
            <a:blip r:embed="rId3">
              <a:lum contrast="40000"/>
            </a:blip>
            <a:srcRect/>
            <a:stretch>
              <a:fillRect/>
            </a:stretch>
          </p:blipFill>
          <p:spPr bwMode="auto">
            <a:xfrm>
              <a:off x="-339690" y="4462522"/>
              <a:ext cx="1635090" cy="2057400"/>
            </a:xfrm>
            <a:prstGeom prst="rect">
              <a:avLst/>
            </a:prstGeom>
            <a:noFill/>
          </p:spPr>
        </p:pic>
      </p:grpSp>
      <p:sp>
        <p:nvSpPr>
          <p:cNvPr id="16" name="Rectangle 15"/>
          <p:cNvSpPr/>
          <p:nvPr/>
        </p:nvSpPr>
        <p:spPr>
          <a:xfrm>
            <a:off x="1219200" y="228600"/>
            <a:ext cx="3251211" cy="584775"/>
          </a:xfrm>
          <a:prstGeom prst="rect">
            <a:avLst/>
          </a:prstGeom>
        </p:spPr>
        <p:txBody>
          <a:bodyPr wrap="none">
            <a:spAutoFit/>
          </a:bodyPr>
          <a:lstStyle/>
          <a:p>
            <a:r>
              <a:rPr lang="en-US" sz="3200" kern="0" dirty="0">
                <a:solidFill>
                  <a:srgbClr val="990033"/>
                </a:solidFill>
                <a:effectLst>
                  <a:outerShdw blurRad="38100" dist="38100" dir="2700000" algn="tl">
                    <a:srgbClr val="000000">
                      <a:alpha val="43137"/>
                    </a:srgbClr>
                  </a:outerShdw>
                </a:effectLst>
                <a:latin typeface="Constantia" pitchFamily="18" charset="0"/>
              </a:rPr>
              <a:t>CONTRIBUTERS</a:t>
            </a:r>
            <a:endParaRPr lang="en-IN" sz="3200" dirty="0"/>
          </a:p>
        </p:txBody>
      </p:sp>
      <p:grpSp>
        <p:nvGrpSpPr>
          <p:cNvPr id="4" name="Group 16"/>
          <p:cNvGrpSpPr/>
          <p:nvPr/>
        </p:nvGrpSpPr>
        <p:grpSpPr>
          <a:xfrm>
            <a:off x="5867400" y="676275"/>
            <a:ext cx="3139015" cy="3971925"/>
            <a:chOff x="5867400" y="457200"/>
            <a:chExt cx="3139015" cy="3971925"/>
          </a:xfrm>
        </p:grpSpPr>
        <p:pic>
          <p:nvPicPr>
            <p:cNvPr id="72708" name="Picture 4" descr="http://someinterestingfacts.net/wp-content/uploads/2013/02/Richard-Feynman-300x225.jpg"/>
            <p:cNvPicPr>
              <a:picLocks noChangeAspect="1" noChangeArrowheads="1"/>
            </p:cNvPicPr>
            <p:nvPr/>
          </p:nvPicPr>
          <p:blipFill>
            <a:blip r:embed="rId4"/>
            <a:srcRect/>
            <a:stretch>
              <a:fillRect/>
            </a:stretch>
          </p:blipFill>
          <p:spPr bwMode="auto">
            <a:xfrm>
              <a:off x="5867400" y="2286000"/>
              <a:ext cx="3124200" cy="2143125"/>
            </a:xfrm>
            <a:prstGeom prst="rect">
              <a:avLst/>
            </a:prstGeom>
            <a:ln>
              <a:noFill/>
            </a:ln>
            <a:effectLst>
              <a:outerShdw blurRad="292100" dist="139700" dir="2700000" algn="tl" rotWithShape="0">
                <a:srgbClr val="333333">
                  <a:alpha val="65000"/>
                </a:srgbClr>
              </a:outerShdw>
            </a:effectLst>
          </p:spPr>
        </p:pic>
        <p:pic>
          <p:nvPicPr>
            <p:cNvPr id="73730" name="Picture 2" descr="http://www.kurzweilai.net/images/Feynman-lecture.png"/>
            <p:cNvPicPr>
              <a:picLocks noChangeAspect="1" noChangeArrowheads="1"/>
            </p:cNvPicPr>
            <p:nvPr/>
          </p:nvPicPr>
          <p:blipFill>
            <a:blip r:embed="rId5">
              <a:lum contrast="20000"/>
            </a:blip>
            <a:srcRect t="14286"/>
            <a:stretch>
              <a:fillRect/>
            </a:stretch>
          </p:blipFill>
          <p:spPr bwMode="auto">
            <a:xfrm>
              <a:off x="5867400" y="457200"/>
              <a:ext cx="3139015" cy="1785458"/>
            </a:xfrm>
            <a:prstGeom prst="rect">
              <a:avLst/>
            </a:prstGeom>
            <a:ln>
              <a:noFill/>
            </a:ln>
            <a:effectLst>
              <a:outerShdw blurRad="292100" dist="139700" dir="2700000" algn="tl" rotWithShape="0">
                <a:srgbClr val="333333">
                  <a:alpha val="65000"/>
                </a:srgbClr>
              </a:outerShdw>
            </a:effectLst>
          </p:spPr>
        </p:pic>
      </p:grpSp>
      <p:sp>
        <p:nvSpPr>
          <p:cNvPr id="5" name="Slide Number Placeholder 4">
            <a:extLst>
              <a:ext uri="{FF2B5EF4-FFF2-40B4-BE49-F238E27FC236}">
                <a16:creationId xmlns:a16="http://schemas.microsoft.com/office/drawing/2014/main" id="{7D1A774B-A99D-4DE5-824B-7D2714C3E7F0}"/>
              </a:ext>
            </a:extLst>
          </p:cNvPr>
          <p:cNvSpPr>
            <a:spLocks noGrp="1"/>
          </p:cNvSpPr>
          <p:nvPr>
            <p:ph type="sldNum" sz="quarter" idx="12"/>
          </p:nvPr>
        </p:nvSpPr>
        <p:spPr/>
        <p:txBody>
          <a:bodyPr/>
          <a:lstStyle/>
          <a:p>
            <a:fld id="{0C192B01-843B-4FBE-864E-4A2795C52AA9}"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428627" cy="6857999"/>
            <a:chOff x="8715374" y="0"/>
            <a:chExt cx="428627" cy="6857999"/>
          </a:xfrm>
        </p:grpSpPr>
        <p:pic>
          <p:nvPicPr>
            <p:cNvPr id="16386"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20000" y="1095375"/>
              <a:ext cx="2619375" cy="428626"/>
            </a:xfrm>
            <a:prstGeom prst="rect">
              <a:avLst/>
            </a:prstGeom>
            <a:noFill/>
          </p:spPr>
        </p:pic>
        <p:pic>
          <p:nvPicPr>
            <p:cNvPr id="18"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3686175"/>
              <a:ext cx="2619375" cy="428626"/>
            </a:xfrm>
            <a:prstGeom prst="rect">
              <a:avLst/>
            </a:prstGeom>
            <a:noFill/>
          </p:spPr>
        </p:pic>
        <p:pic>
          <p:nvPicPr>
            <p:cNvPr id="19" name="Picture 2" descr="http://t0.gstatic.com/images?q=tbn:ANd9GcTaXLxhMzwogXY0d0_SU0MZlsSdrnuOYigVlN3Hr40-SU3u8CNQ"/>
            <p:cNvPicPr>
              <a:picLocks noChangeAspect="1" noChangeArrowheads="1"/>
            </p:cNvPicPr>
            <p:nvPr/>
          </p:nvPicPr>
          <p:blipFill>
            <a:blip r:embed="rId2">
              <a:lum contrast="10000"/>
            </a:blip>
            <a:srcRect/>
            <a:stretch>
              <a:fillRect/>
            </a:stretch>
          </p:blipFill>
          <p:spPr bwMode="auto">
            <a:xfrm rot="5400000">
              <a:off x="7619999" y="5333999"/>
              <a:ext cx="2619375" cy="428626"/>
            </a:xfrm>
            <a:prstGeom prst="rect">
              <a:avLst/>
            </a:prstGeom>
            <a:noFill/>
          </p:spPr>
        </p:pic>
      </p:grpSp>
      <p:sp>
        <p:nvSpPr>
          <p:cNvPr id="17" name="Rectangle 16"/>
          <p:cNvSpPr/>
          <p:nvPr/>
        </p:nvSpPr>
        <p:spPr>
          <a:xfrm>
            <a:off x="533400" y="0"/>
            <a:ext cx="3251211" cy="584775"/>
          </a:xfrm>
          <a:prstGeom prst="rect">
            <a:avLst/>
          </a:prstGeom>
        </p:spPr>
        <p:txBody>
          <a:bodyPr wrap="none">
            <a:spAutoFit/>
          </a:bodyPr>
          <a:lstStyle/>
          <a:p>
            <a:r>
              <a:rPr lang="en-US" sz="3200" kern="0" dirty="0">
                <a:solidFill>
                  <a:srgbClr val="990033"/>
                </a:solidFill>
                <a:effectLst>
                  <a:outerShdw blurRad="38100" dist="38100" dir="2700000" algn="tl">
                    <a:srgbClr val="000000">
                      <a:alpha val="43137"/>
                    </a:srgbClr>
                  </a:outerShdw>
                </a:effectLst>
                <a:latin typeface="Constantia" pitchFamily="18" charset="0"/>
              </a:rPr>
              <a:t>CONTRIBUTERS</a:t>
            </a:r>
            <a:endParaRPr lang="en-IN" sz="3200" dirty="0"/>
          </a:p>
        </p:txBody>
      </p:sp>
      <p:grpSp>
        <p:nvGrpSpPr>
          <p:cNvPr id="3" name="Group 22"/>
          <p:cNvGrpSpPr/>
          <p:nvPr/>
        </p:nvGrpSpPr>
        <p:grpSpPr>
          <a:xfrm>
            <a:off x="848139" y="533400"/>
            <a:ext cx="6162261" cy="2438400"/>
            <a:chOff x="2362200" y="685800"/>
            <a:chExt cx="6162261" cy="2286000"/>
          </a:xfrm>
        </p:grpSpPr>
        <p:grpSp>
          <p:nvGrpSpPr>
            <p:cNvPr id="4" name="Group 12"/>
            <p:cNvGrpSpPr/>
            <p:nvPr/>
          </p:nvGrpSpPr>
          <p:grpSpPr>
            <a:xfrm>
              <a:off x="4876800" y="685800"/>
              <a:ext cx="3647661" cy="2286000"/>
              <a:chOff x="1905000" y="914400"/>
              <a:chExt cx="3647661" cy="2590800"/>
            </a:xfrm>
          </p:grpSpPr>
          <p:grpSp>
            <p:nvGrpSpPr>
              <p:cNvPr id="5" name="Group 10"/>
              <p:cNvGrpSpPr/>
              <p:nvPr/>
            </p:nvGrpSpPr>
            <p:grpSpPr>
              <a:xfrm>
                <a:off x="1905000" y="914400"/>
                <a:ext cx="3647661" cy="2590800"/>
                <a:chOff x="1905000" y="914400"/>
                <a:chExt cx="3647661" cy="2590800"/>
              </a:xfrm>
            </p:grpSpPr>
            <p:pic>
              <p:nvPicPr>
                <p:cNvPr id="131076" name="Picture 4" descr="Engines of Creation.jpg"/>
                <p:cNvPicPr>
                  <a:picLocks noChangeAspect="1" noChangeArrowheads="1"/>
                </p:cNvPicPr>
                <p:nvPr/>
              </p:nvPicPr>
              <p:blipFill>
                <a:blip r:embed="rId3"/>
                <a:srcRect/>
                <a:stretch>
                  <a:fillRect/>
                </a:stretch>
              </p:blipFill>
              <p:spPr bwMode="auto">
                <a:xfrm>
                  <a:off x="1905000" y="914400"/>
                  <a:ext cx="1679470" cy="2590799"/>
                </a:xfrm>
                <a:prstGeom prst="rect">
                  <a:avLst/>
                </a:prstGeom>
                <a:noFill/>
              </p:spPr>
            </p:pic>
            <p:pic>
              <p:nvPicPr>
                <p:cNvPr id="10" name="Picture 8" descr="EricDrexler2013.jpeg"/>
                <p:cNvPicPr>
                  <a:picLocks noChangeAspect="1" noChangeArrowheads="1"/>
                </p:cNvPicPr>
                <p:nvPr/>
              </p:nvPicPr>
              <p:blipFill>
                <a:blip r:embed="rId4"/>
                <a:srcRect/>
                <a:stretch>
                  <a:fillRect/>
                </a:stretch>
              </p:blipFill>
              <p:spPr bwMode="auto">
                <a:xfrm>
                  <a:off x="3581400" y="914400"/>
                  <a:ext cx="1971261" cy="2590800"/>
                </a:xfrm>
                <a:prstGeom prst="rect">
                  <a:avLst/>
                </a:prstGeom>
                <a:noFill/>
              </p:spPr>
            </p:pic>
          </p:grpSp>
          <p:sp>
            <p:nvSpPr>
              <p:cNvPr id="12" name="TextBox 11"/>
              <p:cNvSpPr txBox="1"/>
              <p:nvPr/>
            </p:nvSpPr>
            <p:spPr>
              <a:xfrm>
                <a:off x="1981200" y="3055797"/>
                <a:ext cx="762000" cy="369332"/>
              </a:xfrm>
              <a:prstGeom prst="rect">
                <a:avLst/>
              </a:prstGeom>
              <a:noFill/>
            </p:spPr>
            <p:txBody>
              <a:bodyPr wrap="square" rtlCol="0">
                <a:spAutoFit/>
              </a:bodyPr>
              <a:lstStyle/>
              <a:p>
                <a:r>
                  <a:rPr lang="en-IN" dirty="0">
                    <a:solidFill>
                      <a:schemeClr val="bg1"/>
                    </a:solidFill>
                    <a:latin typeface="Book Antiqua" pitchFamily="18" charset="0"/>
                  </a:rPr>
                  <a:t>1986</a:t>
                </a:r>
              </a:p>
            </p:txBody>
          </p:sp>
        </p:grpSp>
        <p:pic>
          <p:nvPicPr>
            <p:cNvPr id="131082" name="Picture 10" descr="http://up.secondwavemedia.com/galleries/Features/Issue_2/molecular_computer3.jpg"/>
            <p:cNvPicPr>
              <a:picLocks noChangeAspect="1" noChangeArrowheads="1"/>
            </p:cNvPicPr>
            <p:nvPr/>
          </p:nvPicPr>
          <p:blipFill>
            <a:blip r:embed="rId5"/>
            <a:srcRect l="12356" t="2471" r="6264" b="12011"/>
            <a:stretch>
              <a:fillRect/>
            </a:stretch>
          </p:blipFill>
          <p:spPr bwMode="auto">
            <a:xfrm>
              <a:off x="2362200" y="685800"/>
              <a:ext cx="2433134" cy="2286000"/>
            </a:xfrm>
            <a:prstGeom prst="rect">
              <a:avLst/>
            </a:prstGeom>
            <a:noFill/>
          </p:spPr>
        </p:pic>
      </p:grpSp>
      <p:sp>
        <p:nvSpPr>
          <p:cNvPr id="21" name="TextBox 20"/>
          <p:cNvSpPr txBox="1"/>
          <p:nvPr/>
        </p:nvSpPr>
        <p:spPr>
          <a:xfrm>
            <a:off x="2971800" y="5103674"/>
            <a:ext cx="5715000" cy="1754326"/>
          </a:xfrm>
          <a:prstGeom prst="rect">
            <a:avLst/>
          </a:prstGeom>
          <a:noFill/>
        </p:spPr>
        <p:txBody>
          <a:bodyPr wrap="square" rtlCol="0">
            <a:spAutoFit/>
          </a:bodyPr>
          <a:lstStyle/>
          <a:p>
            <a:pPr algn="just"/>
            <a:r>
              <a:rPr lang="en-IN" dirty="0" err="1">
                <a:latin typeface="Baskerville Old Face" pitchFamily="18" charset="0"/>
              </a:rPr>
              <a:t>Sumio</a:t>
            </a:r>
            <a:r>
              <a:rPr lang="en-IN" dirty="0">
                <a:latin typeface="Baskerville Old Face" pitchFamily="18" charset="0"/>
              </a:rPr>
              <a:t> </a:t>
            </a:r>
            <a:r>
              <a:rPr lang="en-IN" dirty="0" err="1">
                <a:latin typeface="Baskerville Old Face" pitchFamily="18" charset="0"/>
              </a:rPr>
              <a:t>Iijima</a:t>
            </a:r>
            <a:r>
              <a:rPr lang="en-IN" dirty="0">
                <a:latin typeface="Baskerville Old Face" pitchFamily="18" charset="0"/>
              </a:rPr>
              <a:t> is a Japanese physicist, often cited as the inventor of carbon </a:t>
            </a:r>
            <a:r>
              <a:rPr lang="en-IN" dirty="0" err="1">
                <a:latin typeface="Baskerville Old Face" pitchFamily="18" charset="0"/>
              </a:rPr>
              <a:t>nanotubes</a:t>
            </a:r>
            <a:r>
              <a:rPr lang="en-IN" dirty="0">
                <a:latin typeface="Baskerville Old Face" pitchFamily="18" charset="0"/>
              </a:rPr>
              <a:t>. Although carbon </a:t>
            </a:r>
            <a:r>
              <a:rPr lang="en-IN" dirty="0" err="1">
                <a:latin typeface="Baskerville Old Face" pitchFamily="18" charset="0"/>
              </a:rPr>
              <a:t>nanotubes</a:t>
            </a:r>
            <a:r>
              <a:rPr lang="en-IN" dirty="0">
                <a:latin typeface="Baskerville Old Face" pitchFamily="18" charset="0"/>
              </a:rPr>
              <a:t> had been observed prior to his "invention", </a:t>
            </a:r>
            <a:r>
              <a:rPr lang="en-IN" dirty="0" err="1">
                <a:latin typeface="Baskerville Old Face" pitchFamily="18" charset="0"/>
              </a:rPr>
              <a:t>Iijima's</a:t>
            </a:r>
            <a:r>
              <a:rPr lang="en-IN" dirty="0">
                <a:latin typeface="Baskerville Old Face" pitchFamily="18" charset="0"/>
              </a:rPr>
              <a:t> 1991 paper generated unprecedented interest in the carbon nanostructures and has since </a:t>
            </a:r>
            <a:r>
              <a:rPr lang="en-IN" dirty="0" err="1">
                <a:latin typeface="Baskerville Old Face" pitchFamily="18" charset="0"/>
              </a:rPr>
              <a:t>fueled</a:t>
            </a:r>
            <a:r>
              <a:rPr lang="en-IN" dirty="0">
                <a:latin typeface="Baskerville Old Face" pitchFamily="18" charset="0"/>
              </a:rPr>
              <a:t> intense research in the area of nanotechnology.</a:t>
            </a:r>
          </a:p>
        </p:txBody>
      </p:sp>
      <p:grpSp>
        <p:nvGrpSpPr>
          <p:cNvPr id="6" name="Group 23"/>
          <p:cNvGrpSpPr/>
          <p:nvPr/>
        </p:nvGrpSpPr>
        <p:grpSpPr>
          <a:xfrm>
            <a:off x="838200" y="3124200"/>
            <a:ext cx="7848600" cy="3733800"/>
            <a:chOff x="685800" y="3124200"/>
            <a:chExt cx="7848600" cy="3733800"/>
          </a:xfrm>
        </p:grpSpPr>
        <p:pic>
          <p:nvPicPr>
            <p:cNvPr id="72710" name="Picture 6" descr="https://encrypted-tbn0.gstatic.com/images?q=tbn:ANd9GcQKqcYLkDAVDVP1WfQqmVqNmXJp1YJT_NeSMaHrfN7OlE4uN2Sm"/>
            <p:cNvPicPr>
              <a:picLocks noChangeAspect="1" noChangeArrowheads="1"/>
            </p:cNvPicPr>
            <p:nvPr/>
          </p:nvPicPr>
          <p:blipFill>
            <a:blip r:embed="rId6">
              <a:lum contrast="40000"/>
            </a:blip>
            <a:srcRect/>
            <a:stretch>
              <a:fillRect/>
            </a:stretch>
          </p:blipFill>
          <p:spPr bwMode="auto">
            <a:xfrm>
              <a:off x="2667000" y="3124200"/>
              <a:ext cx="1371600" cy="1981200"/>
            </a:xfrm>
            <a:prstGeom prst="rect">
              <a:avLst/>
            </a:prstGeom>
            <a:noFill/>
          </p:spPr>
        </p:pic>
        <p:pic>
          <p:nvPicPr>
            <p:cNvPr id="20" name="Picture 2" descr="File:名城2010Fとともに.jpg"/>
            <p:cNvPicPr>
              <a:picLocks noChangeAspect="1" noChangeArrowheads="1"/>
            </p:cNvPicPr>
            <p:nvPr/>
          </p:nvPicPr>
          <p:blipFill>
            <a:blip r:embed="rId7"/>
            <a:srcRect l="7843" t="24000" r="21569"/>
            <a:stretch>
              <a:fillRect/>
            </a:stretch>
          </p:blipFill>
          <p:spPr bwMode="auto">
            <a:xfrm>
              <a:off x="685800" y="3124200"/>
              <a:ext cx="2133600" cy="3733800"/>
            </a:xfrm>
            <a:prstGeom prst="rect">
              <a:avLst/>
            </a:prstGeom>
            <a:noFill/>
          </p:spPr>
        </p:pic>
        <p:pic>
          <p:nvPicPr>
            <p:cNvPr id="22" name="Picture 7"/>
            <p:cNvPicPr>
              <a:picLocks noChangeAspect="1" noChangeArrowheads="1"/>
            </p:cNvPicPr>
            <p:nvPr/>
          </p:nvPicPr>
          <p:blipFill>
            <a:blip r:embed="rId8">
              <a:lum bright="-20000" contrast="30000"/>
            </a:blip>
            <a:srcRect l="8333" t="18519" r="60417" b="50370"/>
            <a:stretch>
              <a:fillRect/>
            </a:stretch>
          </p:blipFill>
          <p:spPr bwMode="auto">
            <a:xfrm>
              <a:off x="3886200" y="3124200"/>
              <a:ext cx="4648200" cy="2002536"/>
            </a:xfrm>
            <a:prstGeom prst="rect">
              <a:avLst/>
            </a:prstGeom>
            <a:noFill/>
            <a:ln w="9525">
              <a:noFill/>
              <a:miter lim="800000"/>
              <a:headEnd/>
              <a:tailEnd/>
            </a:ln>
            <a:effectLst/>
          </p:spPr>
        </p:pic>
      </p:grpSp>
      <p:sp>
        <p:nvSpPr>
          <p:cNvPr id="25" name="Rectangle 24"/>
          <p:cNvSpPr/>
          <p:nvPr/>
        </p:nvSpPr>
        <p:spPr>
          <a:xfrm>
            <a:off x="7086600" y="762000"/>
            <a:ext cx="1676400" cy="2031325"/>
          </a:xfrm>
          <a:prstGeom prst="rect">
            <a:avLst/>
          </a:prstGeom>
        </p:spPr>
        <p:txBody>
          <a:bodyPr wrap="square">
            <a:spAutoFit/>
          </a:bodyPr>
          <a:lstStyle/>
          <a:p>
            <a:r>
              <a:rPr lang="en-IN" dirty="0">
                <a:latin typeface="Baskerville Old Face" pitchFamily="18" charset="0"/>
              </a:rPr>
              <a:t>K. Eric Drexler is  known for popularizing the potential of molecular nanotechnology (MNT). </a:t>
            </a:r>
          </a:p>
        </p:txBody>
      </p:sp>
      <p:sp>
        <p:nvSpPr>
          <p:cNvPr id="7" name="Slide Number Placeholder 6">
            <a:extLst>
              <a:ext uri="{FF2B5EF4-FFF2-40B4-BE49-F238E27FC236}">
                <a16:creationId xmlns:a16="http://schemas.microsoft.com/office/drawing/2014/main" id="{B19422B8-90E6-4FC5-B045-6EB1E527FE64}"/>
              </a:ext>
            </a:extLst>
          </p:cNvPr>
          <p:cNvSpPr>
            <a:spLocks noGrp="1"/>
          </p:cNvSpPr>
          <p:nvPr>
            <p:ph type="sldNum" sz="quarter" idx="12"/>
          </p:nvPr>
        </p:nvSpPr>
        <p:spPr/>
        <p:txBody>
          <a:bodyPr/>
          <a:lstStyle/>
          <a:p>
            <a:fld id="{0C192B01-843B-4FBE-864E-4A2795C52AA9}"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2963</TotalTime>
  <Words>2334</Words>
  <Application>Microsoft Office PowerPoint</Application>
  <PresentationFormat>On-screen Show (4:3)</PresentationFormat>
  <Paragraphs>328</Paragraphs>
  <Slides>35</Slides>
  <Notes>13</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8" baseType="lpstr">
      <vt:lpstr>Agency FB</vt:lpstr>
      <vt:lpstr>Albertus Extra Bold</vt:lpstr>
      <vt:lpstr>Algerian</vt:lpstr>
      <vt:lpstr>Andalus</vt:lpstr>
      <vt:lpstr>Arial</vt:lpstr>
      <vt:lpstr>Arial Black</vt:lpstr>
      <vt:lpstr>Baskerville Old Face</vt:lpstr>
      <vt:lpstr>Berlin Sans FB Demi</vt:lpstr>
      <vt:lpstr>Bodoni MT</vt:lpstr>
      <vt:lpstr>Book Antiqua</vt:lpstr>
      <vt:lpstr>Brush Script MT</vt:lpstr>
      <vt:lpstr>Calibri</vt:lpstr>
      <vt:lpstr>Calisto MT</vt:lpstr>
      <vt:lpstr>Constantia</vt:lpstr>
      <vt:lpstr>Corbel</vt:lpstr>
      <vt:lpstr>Engravers MT</vt:lpstr>
      <vt:lpstr>Georgia</vt:lpstr>
      <vt:lpstr>Goudy Old Style</vt:lpstr>
      <vt:lpstr>Goudy Stout</vt:lpstr>
      <vt:lpstr>Times New Roman</vt:lpstr>
      <vt:lpstr>Wingdings</vt:lpstr>
      <vt:lpstr>Office Theme</vt:lpstr>
      <vt:lpstr>Image</vt:lpstr>
      <vt:lpstr>PowerPoint Presentation</vt:lpstr>
      <vt:lpstr>LENGTH SCALES</vt:lpstr>
      <vt:lpstr>Length Scales : comparison of sizes</vt:lpstr>
      <vt:lpstr>Length Scales : comparison of sizes</vt:lpstr>
      <vt:lpstr>What is Nanotechnology?</vt:lpstr>
      <vt:lpstr>Why do we require smaller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Nanotechnology being used today? From the very serious to fairly frivolous…but all seriously multi-billion dollar industries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inte</dc:creator>
  <cp:lastModifiedBy>nambakkat lakshmi</cp:lastModifiedBy>
  <cp:revision>263</cp:revision>
  <dcterms:created xsi:type="dcterms:W3CDTF">2014-01-30T15:07:37Z</dcterms:created>
  <dcterms:modified xsi:type="dcterms:W3CDTF">2020-09-17T06:27:38Z</dcterms:modified>
</cp:coreProperties>
</file>